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Presentación para una sesión de 40 minutos con la canción «Cuenta del uno al cien». La pauta de la sesión (archivo aparte) dice qué diapositiva y qué ejercicio de la ficha toca en cada momento.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Calentamiento (3 min). Preguntas rápidas a la clase. Los alumnos pueden responder con los dedos o en su idioma: el objetivo es ver qué números ya conocen.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Los números del 0 al 10 (ficha, ej. 1). Repetición coral y luego en cadena: un alumno dice uno, el siguiente dos…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Del 11 al 20. Fíjate: del 16 al 19 se escribe en UNA palabra: dieci + seis = dieciséis (¡con tilde!). Es la estrofa 1 de la canción.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Las decenas (ficha, ej. 2). Es el estribillo de la canción: «Diez, veinte, treinta, cuarenta, cincuenta, sesenta, setenta, ochenta, noventa… ¡y cien!». Cantadlo ya, antes del vídeo.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Del 21 al 29 se escribe en UNA palabra: veinti + uno. Ojo con las tildes: veintidós, veintitrés, veintiséis. Es el principio de la estrofa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Desde el 31: TRES palabras con Y. Y el 100: cien (pero 101 = ciento uno).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Primer visionado (ficha, ej. 4): versión original, entera y sin pausas (2:38). Soluciones: el número más alto es el cien; en el estribillo, 10, 20, 30… 100.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Segundo visionado (ficha, ej. 5). Pausas en 0:38 (fin de la estrofa 1) y 1:21 (fin de la estrofa 2). Soluciones: cuatro, ocho, trece, diecisiete, diecinueve, veinte · veintidós, cuarenta, tres, cuatro, ochenta, siete.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Detective (ficha, ej. 6). Los números de la estrofa 2 desde el 31 suben de 11 en 11: 31, 42, 53, 64, 75, 86, 97. El siguiente sería 108 (ciento ocho), por eso la canción para en el 97.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Versión flamenca (ficha, ej. 7). Dura 1:54. Diferencias con la letra de la original: no empieza con «¡Uno, dos, tres!», el «Uno, dos, tres… ¡cien!» final se canta una sola vez y no se canta «Fin». Pide que den palmas al ritmo.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Matemáticas en español (ficha, ej. 8). Lee las operaciones en voz alta. Soluciones: 35, 38, 42, 30.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Bingo (ficha, ej. 9). Cada alumno escribe nueve números del 1 al 100. Tú dices números al azar (puedes usar la tabla de la diapositiva siguiente). ¡Línea! y ¡Bingo! Quien gana lee sus números en voz alta para comprobar.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tabla del 1 al 100, como en el vídeo. Úsala para el bingo (señala el número que dices) o para juegos rápidos: «Di los números de cinco en cinco», «¿Qué número está debajo del 47?».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Cierre: cantad juntos el final de la canción (2:06 en la original).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Los números del 1 al 100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457200"/>
            <a:ext cx="914400" cy="914400"/>
          </a:xfrm>
          <a:prstGeom prst="roundRect">
            <a:avLst>
              <a:gd name="adj" fmla="val 12000"/>
            </a:avLst>
          </a:prstGeom>
          <a:solidFill>
            <a:srgbClr val="8E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2600" b="1">
                <a:solidFill>
                  <a:srgbClr val="F6F0E4"/>
                </a:solidFill>
                <a:latin typeface="Fredoka"/>
              </a:rPr>
              <a:t>A1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2743200"/>
            <a:ext cx="2724912" cy="384048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400" b="1">
                <a:solidFill>
                  <a:srgbClr val="1D1430"/>
                </a:solidFill>
                <a:latin typeface="Nunito"/>
              </a:rPr>
              <a:t>Canción para aprender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200400"/>
            <a:ext cx="10972800" cy="12801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6600" b="1">
                <a:solidFill>
                  <a:srgbClr val="F6F0E4"/>
                </a:solidFill>
                <a:latin typeface="Fredoka"/>
              </a:rPr>
              <a:t>Los números </a:t>
            </a:r>
            <a:r>
              <a:rPr sz="6600" b="1">
                <a:solidFill>
                  <a:srgbClr val="F2A23A"/>
                </a:solidFill>
                <a:latin typeface="Fredoka"/>
              </a:rPr>
              <a:t>del 1 al 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572000"/>
            <a:ext cx="109728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2000" b="0">
                <a:solidFill>
                  <a:srgbClr val="F6F0E4"/>
                </a:solidFill>
                <a:latin typeface="Nunito"/>
              </a:rPr>
              <a:t>Contar en español con la canción «Cuenta del uno al cien» (y su versión flamenca)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394960"/>
            <a:ext cx="100584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400" b="0">
                <a:solidFill>
                  <a:srgbClr val="D9CDEE"/>
                </a:solidFill>
                <a:latin typeface="Nunito"/>
              </a:rPr>
              <a:t>Material gratuito para profesores de español · erikarranz.es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Los números del 1 al 100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457200"/>
            <a:ext cx="1773936" cy="384048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400" b="1">
                <a:solidFill>
                  <a:srgbClr val="1D1430"/>
                </a:solidFill>
                <a:latin typeface="Nunito"/>
              </a:rPr>
              <a:t>Calentamiento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05840"/>
            <a:ext cx="548640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4800" b="1">
                <a:solidFill>
                  <a:srgbClr val="F6F0E4"/>
                </a:solidFill>
                <a:latin typeface="Fredoka"/>
              </a:rPr>
              <a:t>¿Cuántos…?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103120"/>
            <a:ext cx="6400800" cy="2743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2800" b="0">
                <a:solidFill>
                  <a:srgbClr val="D9CDEE"/>
                </a:solidFill>
                <a:latin typeface="Nunito"/>
              </a:rPr>
              <a:t>¿Cuántos alumnos hay en la clase?</a:t>
            </a:r>
          </a:p>
          <a:p>
            <a:pPr algn="l"/>
            <a:r>
              <a:rPr sz="2800" b="0">
                <a:solidFill>
                  <a:srgbClr val="D9CDEE"/>
                </a:solidFill>
                <a:latin typeface="Nunito"/>
              </a:rPr>
              <a:t>¿Cuántos años tienes?</a:t>
            </a:r>
          </a:p>
          <a:p>
            <a:pPr algn="l"/>
            <a:r>
              <a:rPr sz="2800" b="0">
                <a:solidFill>
                  <a:srgbClr val="D9CDEE"/>
                </a:solidFill>
                <a:latin typeface="Nunito"/>
              </a:rPr>
              <a:t>¿Cuántas ventanas hay?</a:t>
            </a:r>
          </a:p>
          <a:p>
            <a:pPr algn="l"/>
            <a:r>
              <a:rPr sz="2800" b="0">
                <a:solidFill>
                  <a:srgbClr val="D9CDEE"/>
                </a:solidFill>
                <a:latin typeface="Nunito"/>
              </a:rPr>
              <a:t>¿Cuántos días tiene un mes?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589520" y="1828800"/>
            <a:ext cx="1645920" cy="1645920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400" b="1">
                <a:solidFill>
                  <a:srgbClr val="1D1430"/>
                </a:solidFill>
                <a:latin typeface="Fredoka"/>
              </a:rPr>
              <a:t>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509760" y="1828800"/>
            <a:ext cx="1645920" cy="1645920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400" b="1">
                <a:solidFill>
                  <a:srgbClr val="1D1430"/>
                </a:solidFill>
                <a:latin typeface="Fredoka"/>
              </a:rPr>
              <a:t>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589520" y="3749039"/>
            <a:ext cx="1645920" cy="1645920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400" b="1">
                <a:solidFill>
                  <a:srgbClr val="1D1430"/>
                </a:solidFill>
                <a:latin typeface="Fredoka"/>
              </a:rPr>
              <a:t>31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509760" y="3749039"/>
            <a:ext cx="1645920" cy="1645920"/>
          </a:xfrm>
          <a:prstGeom prst="roundRect">
            <a:avLst>
              <a:gd name="adj" fmla="val 12000"/>
            </a:avLst>
          </a:prstGeom>
          <a:solidFill>
            <a:srgbClr val="7BD3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400" b="1">
                <a:solidFill>
                  <a:srgbClr val="1D1430"/>
                </a:solidFill>
                <a:latin typeface="Fredoka"/>
              </a:rPr>
              <a:t>100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Los números del 1 al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400" b="1">
                <a:solidFill>
                  <a:srgbClr val="F6F0E4"/>
                </a:solidFill>
                <a:latin typeface="Fredoka"/>
              </a:rPr>
              <a:t>Del 0 al </a:t>
            </a:r>
            <a:r>
              <a:rPr sz="3400" b="1">
                <a:solidFill>
                  <a:srgbClr val="F2C14E"/>
                </a:solidFill>
                <a:latin typeface="Fredoka"/>
              </a:rPr>
              <a:t>10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463040"/>
            <a:ext cx="1691640" cy="1920240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600" b="1">
                <a:solidFill>
                  <a:srgbClr val="1D1430"/>
                </a:solidFill>
                <a:latin typeface="Fredoka"/>
              </a:rPr>
              <a:t>0</a:t>
            </a:r>
          </a:p>
          <a:p>
            <a:pPr algn="ctr"/>
            <a:r>
              <a:rPr sz="2600" b="1">
                <a:solidFill>
                  <a:srgbClr val="8E1B2E"/>
                </a:solidFill>
                <a:latin typeface="Fredoka"/>
              </a:rPr>
              <a:t>cero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423160" y="1463040"/>
            <a:ext cx="1691640" cy="1920240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600" b="1">
                <a:solidFill>
                  <a:srgbClr val="1D1430"/>
                </a:solidFill>
                <a:latin typeface="Fredoka"/>
              </a:rPr>
              <a:t>1</a:t>
            </a:r>
          </a:p>
          <a:p>
            <a:pPr algn="ctr"/>
            <a:r>
              <a:rPr sz="2600" b="1">
                <a:solidFill>
                  <a:srgbClr val="8E1B2E"/>
                </a:solidFill>
                <a:latin typeface="Fredoka"/>
              </a:rPr>
              <a:t>uno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97679" y="1463040"/>
            <a:ext cx="1691640" cy="1920240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600" b="1">
                <a:solidFill>
                  <a:srgbClr val="1D1430"/>
                </a:solidFill>
                <a:latin typeface="Fredoka"/>
              </a:rPr>
              <a:t>2</a:t>
            </a:r>
          </a:p>
          <a:p>
            <a:pPr algn="ctr"/>
            <a:r>
              <a:rPr sz="2600" b="1">
                <a:solidFill>
                  <a:srgbClr val="8E1B2E"/>
                </a:solidFill>
                <a:latin typeface="Fredoka"/>
              </a:rPr>
              <a:t>dos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72199" y="1463040"/>
            <a:ext cx="1691640" cy="1920240"/>
          </a:xfrm>
          <a:prstGeom prst="roundRect">
            <a:avLst>
              <a:gd name="adj" fmla="val 12000"/>
            </a:avLst>
          </a:prstGeom>
          <a:solidFill>
            <a:srgbClr val="7BD3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600" b="1">
                <a:solidFill>
                  <a:srgbClr val="1D1430"/>
                </a:solidFill>
                <a:latin typeface="Fredoka"/>
              </a:rPr>
              <a:t>3</a:t>
            </a:r>
          </a:p>
          <a:p>
            <a:pPr algn="ctr"/>
            <a:r>
              <a:rPr sz="2600" b="1">
                <a:solidFill>
                  <a:srgbClr val="8E1B2E"/>
                </a:solidFill>
                <a:latin typeface="Fredoka"/>
              </a:rPr>
              <a:t>tres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19" y="1463040"/>
            <a:ext cx="1691640" cy="1920240"/>
          </a:xfrm>
          <a:prstGeom prst="roundRect">
            <a:avLst>
              <a:gd name="adj" fmla="val 12000"/>
            </a:avLst>
          </a:prstGeom>
          <a:solidFill>
            <a:srgbClr val="8EC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600" b="1">
                <a:solidFill>
                  <a:srgbClr val="1D1430"/>
                </a:solidFill>
                <a:latin typeface="Fredoka"/>
              </a:rPr>
              <a:t>4</a:t>
            </a:r>
          </a:p>
          <a:p>
            <a:pPr algn="ctr"/>
            <a:r>
              <a:rPr sz="2600" b="1">
                <a:solidFill>
                  <a:srgbClr val="8E1B2E"/>
                </a:solidFill>
                <a:latin typeface="Fredoka"/>
              </a:rPr>
              <a:t>cuatro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921240" y="1463040"/>
            <a:ext cx="1691640" cy="1920240"/>
          </a:xfrm>
          <a:prstGeom prst="roundRect">
            <a:avLst>
              <a:gd name="adj" fmla="val 12000"/>
            </a:avLst>
          </a:prstGeom>
          <a:solidFill>
            <a:srgbClr val="B9A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600" b="1">
                <a:solidFill>
                  <a:srgbClr val="1D1430"/>
                </a:solidFill>
                <a:latin typeface="Fredoka"/>
              </a:rPr>
              <a:t>5</a:t>
            </a:r>
          </a:p>
          <a:p>
            <a:pPr algn="ctr"/>
            <a:r>
              <a:rPr sz="2600" b="1">
                <a:solidFill>
                  <a:srgbClr val="8E1B2E"/>
                </a:solidFill>
                <a:latin typeface="Fredoka"/>
              </a:rPr>
              <a:t>cinco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657600"/>
            <a:ext cx="1691640" cy="1920240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600" b="1">
                <a:solidFill>
                  <a:srgbClr val="1D1430"/>
                </a:solidFill>
                <a:latin typeface="Fredoka"/>
              </a:rPr>
              <a:t>6</a:t>
            </a:r>
          </a:p>
          <a:p>
            <a:pPr algn="ctr"/>
            <a:r>
              <a:rPr sz="2600" b="1">
                <a:solidFill>
                  <a:srgbClr val="8E1B2E"/>
                </a:solidFill>
                <a:latin typeface="Fredoka"/>
              </a:rPr>
              <a:t>seis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423160" y="3657600"/>
            <a:ext cx="1691640" cy="1920240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600" b="1">
                <a:solidFill>
                  <a:srgbClr val="1D1430"/>
                </a:solidFill>
                <a:latin typeface="Fredoka"/>
              </a:rPr>
              <a:t>7</a:t>
            </a:r>
          </a:p>
          <a:p>
            <a:pPr algn="ctr"/>
            <a:r>
              <a:rPr sz="2600" b="1">
                <a:solidFill>
                  <a:srgbClr val="8E1B2E"/>
                </a:solidFill>
                <a:latin typeface="Fredoka"/>
              </a:rPr>
              <a:t>siete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97679" y="3657600"/>
            <a:ext cx="1691640" cy="1920240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600" b="1">
                <a:solidFill>
                  <a:srgbClr val="1D1430"/>
                </a:solidFill>
                <a:latin typeface="Fredoka"/>
              </a:rPr>
              <a:t>8</a:t>
            </a:r>
          </a:p>
          <a:p>
            <a:pPr algn="ctr"/>
            <a:r>
              <a:rPr sz="2600" b="1">
                <a:solidFill>
                  <a:srgbClr val="8E1B2E"/>
                </a:solidFill>
                <a:latin typeface="Fredoka"/>
              </a:rPr>
              <a:t>ocho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199" y="3657600"/>
            <a:ext cx="1691640" cy="1920240"/>
          </a:xfrm>
          <a:prstGeom prst="roundRect">
            <a:avLst>
              <a:gd name="adj" fmla="val 12000"/>
            </a:avLst>
          </a:prstGeom>
          <a:solidFill>
            <a:srgbClr val="7BD3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600" b="1">
                <a:solidFill>
                  <a:srgbClr val="1D1430"/>
                </a:solidFill>
                <a:latin typeface="Fredoka"/>
              </a:rPr>
              <a:t>9</a:t>
            </a:r>
          </a:p>
          <a:p>
            <a:pPr algn="ctr"/>
            <a:r>
              <a:rPr sz="2600" b="1">
                <a:solidFill>
                  <a:srgbClr val="8E1B2E"/>
                </a:solidFill>
                <a:latin typeface="Fredoka"/>
              </a:rPr>
              <a:t>nueve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19" y="3657600"/>
            <a:ext cx="1691640" cy="1920240"/>
          </a:xfrm>
          <a:prstGeom prst="roundRect">
            <a:avLst>
              <a:gd name="adj" fmla="val 12000"/>
            </a:avLst>
          </a:prstGeom>
          <a:solidFill>
            <a:srgbClr val="8EC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600" b="1">
                <a:solidFill>
                  <a:srgbClr val="1D1430"/>
                </a:solidFill>
                <a:latin typeface="Fredoka"/>
              </a:rPr>
              <a:t>10</a:t>
            </a:r>
          </a:p>
          <a:p>
            <a:pPr algn="ctr"/>
            <a:r>
              <a:rPr sz="2600" b="1">
                <a:solidFill>
                  <a:srgbClr val="8E1B2E"/>
                </a:solidFill>
                <a:latin typeface="Fredoka"/>
              </a:rPr>
              <a:t>diez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Los números del 1 al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400" b="1">
                <a:solidFill>
                  <a:srgbClr val="F6F0E4"/>
                </a:solidFill>
                <a:latin typeface="Fredoka"/>
              </a:rPr>
              <a:t>Del 11 al </a:t>
            </a:r>
            <a:r>
              <a:rPr sz="3400" b="1">
                <a:solidFill>
                  <a:srgbClr val="F2C14E"/>
                </a:solidFill>
                <a:latin typeface="Fredoka"/>
              </a:rPr>
              <a:t>20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463040"/>
            <a:ext cx="2011680" cy="1920240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400" b="1">
                <a:solidFill>
                  <a:srgbClr val="1D1430"/>
                </a:solidFill>
                <a:latin typeface="Fredoka"/>
              </a:rPr>
              <a:t>11</a:t>
            </a:r>
          </a:p>
          <a:p>
            <a:pPr algn="ctr"/>
            <a:r>
              <a:rPr sz="2200" b="1">
                <a:solidFill>
                  <a:srgbClr val="8E1B2E"/>
                </a:solidFill>
                <a:latin typeface="Fredoka"/>
              </a:rPr>
              <a:t>once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88920" y="1463040"/>
            <a:ext cx="2011680" cy="1920240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400" b="1">
                <a:solidFill>
                  <a:srgbClr val="1D1430"/>
                </a:solidFill>
                <a:latin typeface="Fredoka"/>
              </a:rPr>
              <a:t>12</a:t>
            </a:r>
          </a:p>
          <a:p>
            <a:pPr algn="ctr"/>
            <a:r>
              <a:rPr sz="2200" b="1">
                <a:solidFill>
                  <a:srgbClr val="8E1B2E"/>
                </a:solidFill>
                <a:latin typeface="Fredoka"/>
              </a:rPr>
              <a:t>doce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0" y="1463040"/>
            <a:ext cx="2011680" cy="1920240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400" b="1">
                <a:solidFill>
                  <a:srgbClr val="1D1430"/>
                </a:solidFill>
                <a:latin typeface="Fredoka"/>
              </a:rPr>
              <a:t>13</a:t>
            </a:r>
          </a:p>
          <a:p>
            <a:pPr algn="ctr"/>
            <a:r>
              <a:rPr sz="2200" b="1">
                <a:solidFill>
                  <a:srgbClr val="8E1B2E"/>
                </a:solidFill>
                <a:latin typeface="Fredoka"/>
              </a:rPr>
              <a:t>trece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269480" y="1463040"/>
            <a:ext cx="2011680" cy="1920240"/>
          </a:xfrm>
          <a:prstGeom prst="roundRect">
            <a:avLst>
              <a:gd name="adj" fmla="val 12000"/>
            </a:avLst>
          </a:prstGeom>
          <a:solidFill>
            <a:srgbClr val="7BD3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400" b="1">
                <a:solidFill>
                  <a:srgbClr val="1D1430"/>
                </a:solidFill>
                <a:latin typeface="Fredoka"/>
              </a:rPr>
              <a:t>14</a:t>
            </a:r>
          </a:p>
          <a:p>
            <a:pPr algn="ctr"/>
            <a:r>
              <a:rPr sz="2200" b="1">
                <a:solidFill>
                  <a:srgbClr val="8E1B2E"/>
                </a:solidFill>
                <a:latin typeface="Fredoka"/>
              </a:rPr>
              <a:t>catorce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509760" y="1463040"/>
            <a:ext cx="2011680" cy="1920240"/>
          </a:xfrm>
          <a:prstGeom prst="roundRect">
            <a:avLst>
              <a:gd name="adj" fmla="val 12000"/>
            </a:avLst>
          </a:prstGeom>
          <a:solidFill>
            <a:srgbClr val="8EC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400" b="1">
                <a:solidFill>
                  <a:srgbClr val="1D1430"/>
                </a:solidFill>
                <a:latin typeface="Fredoka"/>
              </a:rPr>
              <a:t>15</a:t>
            </a:r>
          </a:p>
          <a:p>
            <a:pPr algn="ctr"/>
            <a:r>
              <a:rPr sz="2200" b="1">
                <a:solidFill>
                  <a:srgbClr val="8E1B2E"/>
                </a:solidFill>
                <a:latin typeface="Fredoka"/>
              </a:rPr>
              <a:t>quince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657600"/>
            <a:ext cx="2011680" cy="1920240"/>
          </a:xfrm>
          <a:prstGeom prst="roundRect">
            <a:avLst>
              <a:gd name="adj" fmla="val 12000"/>
            </a:avLst>
          </a:prstGeom>
          <a:solidFill>
            <a:srgbClr val="D9CD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400" b="1">
                <a:solidFill>
                  <a:srgbClr val="1D1430"/>
                </a:solidFill>
                <a:latin typeface="Fredoka"/>
              </a:rPr>
              <a:t>16</a:t>
            </a:r>
          </a:p>
          <a:p>
            <a:pPr algn="ctr"/>
            <a:r>
              <a:rPr sz="2200" b="1">
                <a:solidFill>
                  <a:srgbClr val="8E1B2E"/>
                </a:solidFill>
                <a:latin typeface="Fredoka"/>
              </a:rPr>
              <a:t>dieciséis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788920" y="3657600"/>
            <a:ext cx="2011680" cy="1920240"/>
          </a:xfrm>
          <a:prstGeom prst="roundRect">
            <a:avLst>
              <a:gd name="adj" fmla="val 12000"/>
            </a:avLst>
          </a:prstGeom>
          <a:solidFill>
            <a:srgbClr val="D9CD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400" b="1">
                <a:solidFill>
                  <a:srgbClr val="1D1430"/>
                </a:solidFill>
                <a:latin typeface="Fredoka"/>
              </a:rPr>
              <a:t>17</a:t>
            </a:r>
          </a:p>
          <a:p>
            <a:pPr algn="ctr"/>
            <a:r>
              <a:rPr sz="2200" b="1">
                <a:solidFill>
                  <a:srgbClr val="8E1B2E"/>
                </a:solidFill>
                <a:latin typeface="Fredoka"/>
              </a:rPr>
              <a:t>diecisiete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0" y="3657600"/>
            <a:ext cx="2011680" cy="1920240"/>
          </a:xfrm>
          <a:prstGeom prst="roundRect">
            <a:avLst>
              <a:gd name="adj" fmla="val 12000"/>
            </a:avLst>
          </a:prstGeom>
          <a:solidFill>
            <a:srgbClr val="D9CD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400" b="1">
                <a:solidFill>
                  <a:srgbClr val="1D1430"/>
                </a:solidFill>
                <a:latin typeface="Fredoka"/>
              </a:rPr>
              <a:t>18</a:t>
            </a:r>
          </a:p>
          <a:p>
            <a:pPr algn="ctr"/>
            <a:r>
              <a:rPr sz="2200" b="1">
                <a:solidFill>
                  <a:srgbClr val="8E1B2E"/>
                </a:solidFill>
                <a:latin typeface="Fredoka"/>
              </a:rPr>
              <a:t>dieciocho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269480" y="3657600"/>
            <a:ext cx="2011680" cy="1920240"/>
          </a:xfrm>
          <a:prstGeom prst="roundRect">
            <a:avLst>
              <a:gd name="adj" fmla="val 12000"/>
            </a:avLst>
          </a:prstGeom>
          <a:solidFill>
            <a:srgbClr val="D9CD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400" b="1">
                <a:solidFill>
                  <a:srgbClr val="1D1430"/>
                </a:solidFill>
                <a:latin typeface="Fredoka"/>
              </a:rPr>
              <a:t>19</a:t>
            </a:r>
          </a:p>
          <a:p>
            <a:pPr algn="ctr"/>
            <a:r>
              <a:rPr sz="2200" b="1">
                <a:solidFill>
                  <a:srgbClr val="8E1B2E"/>
                </a:solidFill>
                <a:latin typeface="Fredoka"/>
              </a:rPr>
              <a:t>diecinueve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509760" y="3657600"/>
            <a:ext cx="2011680" cy="1920240"/>
          </a:xfrm>
          <a:prstGeom prst="roundRect">
            <a:avLst>
              <a:gd name="adj" fmla="val 12000"/>
            </a:avLst>
          </a:prstGeom>
          <a:solidFill>
            <a:srgbClr val="D9CD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400" b="1">
                <a:solidFill>
                  <a:srgbClr val="1D1430"/>
                </a:solidFill>
                <a:latin typeface="Fredoka"/>
              </a:rPr>
              <a:t>20</a:t>
            </a:r>
          </a:p>
          <a:p>
            <a:pPr algn="ctr"/>
            <a:r>
              <a:rPr sz="2200" b="1">
                <a:solidFill>
                  <a:srgbClr val="8E1B2E"/>
                </a:solidFill>
                <a:latin typeface="Fredoka"/>
              </a:rPr>
              <a:t>veinte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852160"/>
            <a:ext cx="109728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000" b="1">
                <a:solidFill>
                  <a:srgbClr val="F2C14E"/>
                </a:solidFill>
                <a:latin typeface="Fredoka"/>
              </a:rPr>
              <a:t>dieci + seis = dieciséis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Los números del 1 al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400" b="1">
                <a:solidFill>
                  <a:srgbClr val="F6F0E4"/>
                </a:solidFill>
                <a:latin typeface="Fredoka"/>
              </a:rPr>
              <a:t>El estribillo · </a:t>
            </a:r>
            <a:r>
              <a:rPr sz="3400" b="1">
                <a:solidFill>
                  <a:srgbClr val="F2A23A"/>
                </a:solidFill>
                <a:latin typeface="Fredoka"/>
              </a:rPr>
              <a:t>de diez en diez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463040"/>
            <a:ext cx="2011680" cy="1920240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400" b="1">
                <a:solidFill>
                  <a:srgbClr val="1D1430"/>
                </a:solidFill>
                <a:latin typeface="Fredoka"/>
              </a:rPr>
              <a:t>10</a:t>
            </a:r>
          </a:p>
          <a:p>
            <a:pPr algn="ctr"/>
            <a:r>
              <a:rPr sz="2200" b="1">
                <a:solidFill>
                  <a:srgbClr val="8E1B2E"/>
                </a:solidFill>
                <a:latin typeface="Fredoka"/>
              </a:rPr>
              <a:t>diez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88920" y="1463040"/>
            <a:ext cx="2011680" cy="1920240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400" b="1">
                <a:solidFill>
                  <a:srgbClr val="1D1430"/>
                </a:solidFill>
                <a:latin typeface="Fredoka"/>
              </a:rPr>
              <a:t>20</a:t>
            </a:r>
          </a:p>
          <a:p>
            <a:pPr algn="ctr"/>
            <a:r>
              <a:rPr sz="2200" b="1">
                <a:solidFill>
                  <a:srgbClr val="8E1B2E"/>
                </a:solidFill>
                <a:latin typeface="Fredoka"/>
              </a:rPr>
              <a:t>veinte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0" y="1463040"/>
            <a:ext cx="2011680" cy="1920240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400" b="1">
                <a:solidFill>
                  <a:srgbClr val="1D1430"/>
                </a:solidFill>
                <a:latin typeface="Fredoka"/>
              </a:rPr>
              <a:t>30</a:t>
            </a:r>
          </a:p>
          <a:p>
            <a:pPr algn="ctr"/>
            <a:r>
              <a:rPr sz="2200" b="1">
                <a:solidFill>
                  <a:srgbClr val="8E1B2E"/>
                </a:solidFill>
                <a:latin typeface="Fredoka"/>
              </a:rPr>
              <a:t>treinta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269480" y="1463040"/>
            <a:ext cx="2011680" cy="1920240"/>
          </a:xfrm>
          <a:prstGeom prst="roundRect">
            <a:avLst>
              <a:gd name="adj" fmla="val 12000"/>
            </a:avLst>
          </a:prstGeom>
          <a:solidFill>
            <a:srgbClr val="7BD3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400" b="1">
                <a:solidFill>
                  <a:srgbClr val="1D1430"/>
                </a:solidFill>
                <a:latin typeface="Fredoka"/>
              </a:rPr>
              <a:t>40</a:t>
            </a:r>
          </a:p>
          <a:p>
            <a:pPr algn="ctr"/>
            <a:r>
              <a:rPr sz="2200" b="1">
                <a:solidFill>
                  <a:srgbClr val="8E1B2E"/>
                </a:solidFill>
                <a:latin typeface="Fredoka"/>
              </a:rPr>
              <a:t>cuarenta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509760" y="1463040"/>
            <a:ext cx="2011680" cy="1920240"/>
          </a:xfrm>
          <a:prstGeom prst="roundRect">
            <a:avLst>
              <a:gd name="adj" fmla="val 12000"/>
            </a:avLst>
          </a:prstGeom>
          <a:solidFill>
            <a:srgbClr val="8EC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400" b="1">
                <a:solidFill>
                  <a:srgbClr val="1D1430"/>
                </a:solidFill>
                <a:latin typeface="Fredoka"/>
              </a:rPr>
              <a:t>50</a:t>
            </a:r>
          </a:p>
          <a:p>
            <a:pPr algn="ctr"/>
            <a:r>
              <a:rPr sz="2200" b="1">
                <a:solidFill>
                  <a:srgbClr val="8E1B2E"/>
                </a:solidFill>
                <a:latin typeface="Fredoka"/>
              </a:rPr>
              <a:t>cincuenta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657600"/>
            <a:ext cx="2011680" cy="1920240"/>
          </a:xfrm>
          <a:prstGeom prst="roundRect">
            <a:avLst>
              <a:gd name="adj" fmla="val 12000"/>
            </a:avLst>
          </a:prstGeom>
          <a:solidFill>
            <a:srgbClr val="B9A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400" b="1">
                <a:solidFill>
                  <a:srgbClr val="1D1430"/>
                </a:solidFill>
                <a:latin typeface="Fredoka"/>
              </a:rPr>
              <a:t>60</a:t>
            </a:r>
          </a:p>
          <a:p>
            <a:pPr algn="ctr"/>
            <a:r>
              <a:rPr sz="2200" b="1">
                <a:solidFill>
                  <a:srgbClr val="8E1B2E"/>
                </a:solidFill>
                <a:latin typeface="Fredoka"/>
              </a:rPr>
              <a:t>sesenta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788920" y="3657600"/>
            <a:ext cx="2011680" cy="1920240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400" b="1">
                <a:solidFill>
                  <a:srgbClr val="1D1430"/>
                </a:solidFill>
                <a:latin typeface="Fredoka"/>
              </a:rPr>
              <a:t>70</a:t>
            </a:r>
          </a:p>
          <a:p>
            <a:pPr algn="ctr"/>
            <a:r>
              <a:rPr sz="2200" b="1">
                <a:solidFill>
                  <a:srgbClr val="8E1B2E"/>
                </a:solidFill>
                <a:latin typeface="Fredoka"/>
              </a:rPr>
              <a:t>setenta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0" y="3657600"/>
            <a:ext cx="2011680" cy="1920240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400" b="1">
                <a:solidFill>
                  <a:srgbClr val="1D1430"/>
                </a:solidFill>
                <a:latin typeface="Fredoka"/>
              </a:rPr>
              <a:t>80</a:t>
            </a:r>
          </a:p>
          <a:p>
            <a:pPr algn="ctr"/>
            <a:r>
              <a:rPr sz="2200" b="1">
                <a:solidFill>
                  <a:srgbClr val="8E1B2E"/>
                </a:solidFill>
                <a:latin typeface="Fredoka"/>
              </a:rPr>
              <a:t>ochenta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269480" y="3657600"/>
            <a:ext cx="2011680" cy="1920240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400" b="1">
                <a:solidFill>
                  <a:srgbClr val="1D1430"/>
                </a:solidFill>
                <a:latin typeface="Fredoka"/>
              </a:rPr>
              <a:t>90</a:t>
            </a:r>
          </a:p>
          <a:p>
            <a:pPr algn="ctr"/>
            <a:r>
              <a:rPr sz="2200" b="1">
                <a:solidFill>
                  <a:srgbClr val="8E1B2E"/>
                </a:solidFill>
                <a:latin typeface="Fredoka"/>
              </a:rPr>
              <a:t>noventa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509760" y="3657600"/>
            <a:ext cx="2011680" cy="1920240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400" b="1">
                <a:solidFill>
                  <a:srgbClr val="1D1430"/>
                </a:solidFill>
                <a:latin typeface="Fredoka"/>
              </a:rPr>
              <a:t>100</a:t>
            </a:r>
          </a:p>
          <a:p>
            <a:pPr algn="ctr"/>
            <a:r>
              <a:rPr sz="2200" b="1">
                <a:solidFill>
                  <a:srgbClr val="8E1B2E"/>
                </a:solidFill>
                <a:latin typeface="Fredoka"/>
              </a:rPr>
              <a:t>cien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Los números del 1 al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400" b="1">
                <a:solidFill>
                  <a:srgbClr val="F6F0E4"/>
                </a:solidFill>
                <a:latin typeface="Fredoka"/>
              </a:rPr>
              <a:t>Del 21 al 29: </a:t>
            </a:r>
            <a:r>
              <a:rPr sz="3400" b="1">
                <a:solidFill>
                  <a:srgbClr val="F2C14E"/>
                </a:solidFill>
                <a:latin typeface="Fredoka"/>
              </a:rPr>
              <a:t>una palabra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371600" y="1645920"/>
            <a:ext cx="9418320" cy="1371600"/>
          </a:xfrm>
          <a:prstGeom prst="roundRect">
            <a:avLst>
              <a:gd name="adj" fmla="val 12000"/>
            </a:avLst>
          </a:prstGeom>
          <a:solidFill>
            <a:srgbClr val="F6F0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000" b="1">
                <a:solidFill>
                  <a:srgbClr val="8E1B2E"/>
                </a:solidFill>
                <a:latin typeface="Fredoka"/>
              </a:rPr>
              <a:t>veinti</a:t>
            </a:r>
            <a:r>
              <a:rPr sz="4000" b="1">
                <a:solidFill>
                  <a:srgbClr val="1D1430"/>
                </a:solidFill>
                <a:latin typeface="Fredoka"/>
              </a:rPr>
              <a:t> + uno = </a:t>
            </a:r>
            <a:r>
              <a:rPr sz="4000" b="1">
                <a:solidFill>
                  <a:srgbClr val="8E1B2E"/>
                </a:solidFill>
                <a:latin typeface="Fredoka"/>
              </a:rPr>
              <a:t>veintiuno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474720"/>
            <a:ext cx="10972800" cy="1645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800" b="0">
                <a:solidFill>
                  <a:srgbClr val="D9CDEE"/>
                </a:solidFill>
                <a:latin typeface="Nunito"/>
              </a:rPr>
              <a:t>veintidós · veintitrés · veinticuatro · veinticinco</a:t>
            </a:r>
          </a:p>
          <a:p>
            <a:pPr algn="ctr"/>
            <a:r>
              <a:rPr sz="2800" b="0">
                <a:solidFill>
                  <a:srgbClr val="D9CDEE"/>
                </a:solidFill>
                <a:latin typeface="Nunito"/>
              </a:rPr>
              <a:t>veintiséis · veintisiete · veintiocho · veintinueve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Los números del 1 al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400" b="1">
                <a:solidFill>
                  <a:srgbClr val="F6F0E4"/>
                </a:solidFill>
                <a:latin typeface="Fredoka"/>
              </a:rPr>
              <a:t>Desde el 31: </a:t>
            </a:r>
            <a:r>
              <a:rPr sz="3400" b="1">
                <a:solidFill>
                  <a:srgbClr val="F2A23A"/>
                </a:solidFill>
                <a:latin typeface="Fredoka"/>
              </a:rPr>
              <a:t>… y …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645920"/>
            <a:ext cx="2560320" cy="2194560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800" b="1">
                <a:solidFill>
                  <a:srgbClr val="1D1430"/>
                </a:solidFill>
                <a:latin typeface="Fredoka"/>
              </a:rPr>
              <a:t>31</a:t>
            </a:r>
          </a:p>
          <a:p>
            <a:pPr algn="ctr"/>
            <a:r>
              <a:rPr sz="2200" b="1">
                <a:solidFill>
                  <a:srgbClr val="8E1B2E"/>
                </a:solidFill>
                <a:latin typeface="Fredoka"/>
              </a:rPr>
              <a:t>treinta y uno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37560" y="1645920"/>
            <a:ext cx="2560320" cy="2194560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800" b="1">
                <a:solidFill>
                  <a:srgbClr val="1D1430"/>
                </a:solidFill>
                <a:latin typeface="Fredoka"/>
              </a:rPr>
              <a:t>42</a:t>
            </a:r>
          </a:p>
          <a:p>
            <a:pPr algn="ctr"/>
            <a:r>
              <a:rPr sz="2200" b="1">
                <a:solidFill>
                  <a:srgbClr val="8E1B2E"/>
                </a:solidFill>
                <a:latin typeface="Fredoka"/>
              </a:rPr>
              <a:t>cuarenta y dos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26479" y="1645920"/>
            <a:ext cx="2560320" cy="2194560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800" b="1">
                <a:solidFill>
                  <a:srgbClr val="1D1430"/>
                </a:solidFill>
                <a:latin typeface="Fredoka"/>
              </a:rPr>
              <a:t>53</a:t>
            </a:r>
          </a:p>
          <a:p>
            <a:pPr algn="ctr"/>
            <a:r>
              <a:rPr sz="2200" b="1">
                <a:solidFill>
                  <a:srgbClr val="8E1B2E"/>
                </a:solidFill>
                <a:latin typeface="Fredoka"/>
              </a:rPr>
              <a:t>cincuenta y tres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915399" y="1645920"/>
            <a:ext cx="2560320" cy="2194560"/>
          </a:xfrm>
          <a:prstGeom prst="roundRect">
            <a:avLst>
              <a:gd name="adj" fmla="val 12000"/>
            </a:avLst>
          </a:prstGeom>
          <a:solidFill>
            <a:srgbClr val="7BD3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4800" b="1">
                <a:solidFill>
                  <a:srgbClr val="1D1430"/>
                </a:solidFill>
                <a:latin typeface="Fredoka"/>
              </a:rPr>
              <a:t>64</a:t>
            </a:r>
          </a:p>
          <a:p>
            <a:pPr algn="ctr"/>
            <a:r>
              <a:rPr sz="2200" b="1">
                <a:solidFill>
                  <a:srgbClr val="8E1B2E"/>
                </a:solidFill>
                <a:latin typeface="Fredoka"/>
              </a:rPr>
              <a:t>sesenta y cuatro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91840" y="4297680"/>
            <a:ext cx="5486400" cy="1097280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2800" b="1">
                <a:solidFill>
                  <a:srgbClr val="1D1430"/>
                </a:solidFill>
                <a:latin typeface="Fredoka"/>
              </a:rPr>
              <a:t>100 = </a:t>
            </a:r>
            <a:r>
              <a:rPr sz="2800" b="1">
                <a:solidFill>
                  <a:srgbClr val="8E1B2E"/>
                </a:solidFill>
                <a:latin typeface="Fredoka"/>
              </a:rPr>
              <a:t>cien</a:t>
            </a:r>
            <a:r>
              <a:rPr sz="2800" b="1">
                <a:solidFill>
                  <a:srgbClr val="1D1430"/>
                </a:solidFill>
                <a:latin typeface="Fredoka"/>
              </a:rPr>
              <a:t>  ·  101 = </a:t>
            </a:r>
            <a:r>
              <a:rPr sz="2800" b="1">
                <a:solidFill>
                  <a:srgbClr val="8E1B2E"/>
                </a:solidFill>
                <a:latin typeface="Fredoka"/>
              </a:rPr>
              <a:t>ciento uno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Los números del 1 al 100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457200"/>
            <a:ext cx="2130552" cy="384048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400" b="1">
                <a:solidFill>
                  <a:srgbClr val="1D1430"/>
                </a:solidFill>
                <a:latin typeface="Nunito"/>
              </a:rPr>
              <a:t>Primer visionado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4000" b="1">
                <a:solidFill>
                  <a:srgbClr val="F6F0E4"/>
                </a:solidFill>
                <a:latin typeface="Fredoka"/>
              </a:rPr>
              <a:t>Mira el vídeo y responde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94560"/>
            <a:ext cx="10515600" cy="2743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2800" b="0">
                <a:solidFill>
                  <a:srgbClr val="D9CDEE"/>
                </a:solidFill>
                <a:latin typeface="Nunito"/>
              </a:rPr>
              <a:t>1. ¿Cuál es el número más alto de la canción?</a:t>
            </a:r>
          </a:p>
          <a:p>
            <a:pPr algn="l"/>
            <a:r>
              <a:rPr sz="2800" b="0">
                <a:solidFill>
                  <a:srgbClr val="D9CDEE"/>
                </a:solidFill>
                <a:latin typeface="Nunito"/>
              </a:rPr>
              <a:t>2. En el estribillo cantan de diez en diez.</a:t>
            </a:r>
          </a:p>
          <a:p>
            <a:pPr algn="l"/>
            <a:r>
              <a:rPr sz="2800" b="0">
                <a:solidFill>
                  <a:srgbClr val="D9CDEE"/>
                </a:solidFill>
                <a:latin typeface="Nunito"/>
              </a:rPr>
              <a:t>    Escribe los números en cifras.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Los números del 1 al 100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457200"/>
            <a:ext cx="2249424" cy="384048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400" b="1">
                <a:solidFill>
                  <a:srgbClr val="1D1430"/>
                </a:solidFill>
                <a:latin typeface="Nunito"/>
              </a:rPr>
              <a:t>Segundo visionado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14400"/>
            <a:ext cx="109728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600" b="1">
                <a:solidFill>
                  <a:srgbClr val="F6F0E4"/>
                </a:solidFill>
                <a:latin typeface="Fredoka"/>
              </a:rPr>
              <a:t>¿Qué número falta?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737360"/>
            <a:ext cx="5486400" cy="4114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2400" b="0">
                <a:solidFill>
                  <a:srgbClr val="F6F0E4"/>
                </a:solidFill>
                <a:latin typeface="Nunito"/>
              </a:rPr>
              <a:t>Uno, dos, tres, _____, cinco,</a:t>
            </a:r>
          </a:p>
          <a:p>
            <a:pPr algn="l"/>
            <a:r>
              <a:rPr sz="2400" b="0">
                <a:solidFill>
                  <a:srgbClr val="F6F0E4"/>
                </a:solidFill>
                <a:latin typeface="Nunito"/>
              </a:rPr>
              <a:t>seis, siete, _____, nueve, diez.</a:t>
            </a:r>
          </a:p>
          <a:p>
            <a:pPr algn="l"/>
            <a:r>
              <a:rPr sz="2400" b="0">
                <a:solidFill>
                  <a:srgbClr val="F6F0E4"/>
                </a:solidFill>
                <a:latin typeface="Nunito"/>
              </a:rPr>
              <a:t>Once, doce, _____, catorce, quince,</a:t>
            </a:r>
          </a:p>
          <a:p>
            <a:pPr algn="l"/>
            <a:r>
              <a:rPr sz="2400" b="0">
                <a:solidFill>
                  <a:srgbClr val="F6F0E4"/>
                </a:solidFill>
                <a:latin typeface="Nunito"/>
              </a:rPr>
              <a:t>¡vamos a contar otra vez!</a:t>
            </a:r>
          </a:p>
          <a:p>
            <a:pPr algn="l"/>
            <a:r>
              <a:rPr sz="2400" b="0">
                <a:solidFill>
                  <a:srgbClr val="F6F0E4"/>
                </a:solidFill>
                <a:latin typeface="Nunito"/>
              </a:rPr>
              <a:t>Dieciséis, _____, dieciocho, _____,</a:t>
            </a:r>
          </a:p>
          <a:p>
            <a:pPr algn="l"/>
            <a:r>
              <a:rPr sz="2400" b="0">
                <a:solidFill>
                  <a:srgbClr val="F6F0E4"/>
                </a:solidFill>
                <a:latin typeface="Nunito"/>
              </a:rPr>
              <a:t>y el _____ llega después.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0" y="1737360"/>
            <a:ext cx="5760720" cy="4114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2400" b="0">
                <a:solidFill>
                  <a:srgbClr val="F6F0E4"/>
                </a:solidFill>
                <a:latin typeface="Nunito"/>
              </a:rPr>
              <a:t>Veintiuno, _____, veintitrés,</a:t>
            </a:r>
          </a:p>
          <a:p>
            <a:pPr algn="l"/>
            <a:r>
              <a:rPr sz="2400" b="0">
                <a:solidFill>
                  <a:srgbClr val="F6F0E4"/>
                </a:solidFill>
                <a:latin typeface="Nunito"/>
              </a:rPr>
              <a:t>es muy fácil, ¿ves?</a:t>
            </a:r>
          </a:p>
          <a:p>
            <a:pPr algn="l"/>
            <a:r>
              <a:rPr sz="2400" b="0">
                <a:solidFill>
                  <a:srgbClr val="F6F0E4"/>
                </a:solidFill>
                <a:latin typeface="Nunito"/>
              </a:rPr>
              <a:t>Treinta y uno, _____ y dos,</a:t>
            </a:r>
          </a:p>
          <a:p>
            <a:pPr algn="l"/>
            <a:r>
              <a:rPr sz="2400" b="0">
                <a:solidFill>
                  <a:srgbClr val="F6F0E4"/>
                </a:solidFill>
                <a:latin typeface="Nunito"/>
              </a:rPr>
              <a:t>cincuenta y _____, ¡cantamos los dos!</a:t>
            </a:r>
          </a:p>
          <a:p>
            <a:pPr algn="l"/>
            <a:r>
              <a:rPr sz="2400" b="0">
                <a:solidFill>
                  <a:srgbClr val="F6F0E4"/>
                </a:solidFill>
                <a:latin typeface="Nunito"/>
              </a:rPr>
              <a:t>Sesenta y _____, setenta y cinco,</a:t>
            </a:r>
          </a:p>
          <a:p>
            <a:pPr algn="l"/>
            <a:r>
              <a:rPr sz="2400" b="0">
                <a:solidFill>
                  <a:srgbClr val="F6F0E4"/>
                </a:solidFill>
                <a:latin typeface="Nunito"/>
              </a:rPr>
              <a:t>_____ y seis, noventa y _____.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Los números del 1 al 100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457200"/>
            <a:ext cx="1298448" cy="384048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400" b="1">
                <a:solidFill>
                  <a:srgbClr val="1D1430"/>
                </a:solidFill>
                <a:latin typeface="Nunito"/>
              </a:rPr>
              <a:t>Detective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14400"/>
            <a:ext cx="109728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600" b="1">
                <a:solidFill>
                  <a:srgbClr val="F6F0E4"/>
                </a:solidFill>
                <a:latin typeface="Fredoka"/>
              </a:rPr>
              <a:t>¿Qué tienen de especial?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194560"/>
            <a:ext cx="1417320" cy="1417320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3600" b="1">
                <a:solidFill>
                  <a:srgbClr val="1D1430"/>
                </a:solidFill>
                <a:latin typeface="Fredoka"/>
              </a:rPr>
              <a:t>31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39696" y="2194560"/>
            <a:ext cx="1417320" cy="1417320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3600" b="1">
                <a:solidFill>
                  <a:srgbClr val="1D1430"/>
                </a:solidFill>
                <a:latin typeface="Fredoka"/>
              </a:rPr>
              <a:t>42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30752" y="2194560"/>
            <a:ext cx="1417320" cy="1417320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3600" b="1">
                <a:solidFill>
                  <a:srgbClr val="1D1430"/>
                </a:solidFill>
                <a:latin typeface="Fredoka"/>
              </a:rPr>
              <a:t>53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21807" y="2194560"/>
            <a:ext cx="1417320" cy="1417320"/>
          </a:xfrm>
          <a:prstGeom prst="roundRect">
            <a:avLst>
              <a:gd name="adj" fmla="val 12000"/>
            </a:avLst>
          </a:prstGeom>
          <a:solidFill>
            <a:srgbClr val="7BD3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3600" b="1">
                <a:solidFill>
                  <a:srgbClr val="1D1430"/>
                </a:solidFill>
                <a:latin typeface="Fredoka"/>
              </a:rPr>
              <a:t>64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12864" y="2194560"/>
            <a:ext cx="1417320" cy="1417320"/>
          </a:xfrm>
          <a:prstGeom prst="roundRect">
            <a:avLst>
              <a:gd name="adj" fmla="val 12000"/>
            </a:avLst>
          </a:prstGeom>
          <a:solidFill>
            <a:srgbClr val="8EC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3600" b="1">
                <a:solidFill>
                  <a:srgbClr val="1D1430"/>
                </a:solidFill>
                <a:latin typeface="Fredoka"/>
              </a:rPr>
              <a:t>75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503919" y="2194560"/>
            <a:ext cx="1417320" cy="1417320"/>
          </a:xfrm>
          <a:prstGeom prst="roundRect">
            <a:avLst>
              <a:gd name="adj" fmla="val 12000"/>
            </a:avLst>
          </a:prstGeom>
          <a:solidFill>
            <a:srgbClr val="B9A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3600" b="1">
                <a:solidFill>
                  <a:srgbClr val="1D1430"/>
                </a:solidFill>
                <a:latin typeface="Fredoka"/>
              </a:rPr>
              <a:t>86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094976" y="2194560"/>
            <a:ext cx="1417320" cy="1417320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3600" b="1">
                <a:solidFill>
                  <a:srgbClr val="1D1430"/>
                </a:solidFill>
                <a:latin typeface="Fredoka"/>
              </a:rPr>
              <a:t>97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4206240"/>
            <a:ext cx="10972800" cy="640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800" b="0">
                <a:solidFill>
                  <a:srgbClr val="D9CDEE"/>
                </a:solidFill>
                <a:latin typeface="Nunito"/>
              </a:rPr>
              <a:t>¿Cuál sería el número siguiente?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Los números del 1 al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400" b="1">
                <a:solidFill>
                  <a:srgbClr val="F6F0E4"/>
                </a:solidFill>
                <a:latin typeface="Fredoka"/>
              </a:rPr>
              <a:t>Dos versiones, </a:t>
            </a:r>
            <a:r>
              <a:rPr sz="3400" b="1">
                <a:solidFill>
                  <a:srgbClr val="F2A23A"/>
                </a:solidFill>
                <a:latin typeface="Fredoka"/>
              </a:rPr>
              <a:t>una canción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554480"/>
            <a:ext cx="4846320" cy="2743200"/>
          </a:xfrm>
          <a:prstGeom prst="roundRect">
            <a:avLst>
              <a:gd name="adj" fmla="val 12000"/>
            </a:avLst>
          </a:prstGeom>
          <a:solidFill>
            <a:srgbClr val="8EC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3400" b="1">
                <a:solidFill>
                  <a:srgbClr val="1D1430"/>
                </a:solidFill>
                <a:latin typeface="Fredoka"/>
              </a:rPr>
              <a:t>Versión original</a:t>
            </a:r>
          </a:p>
          <a:p>
            <a:pPr algn="ctr"/>
            <a:r>
              <a:rPr sz="3400" b="1">
                <a:solidFill>
                  <a:srgbClr val="8E1B2E"/>
                </a:solidFill>
                <a:latin typeface="Fredoka"/>
              </a:rPr>
              <a:t>2:38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309360" y="1554480"/>
            <a:ext cx="4846320" cy="2743200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3400" b="1">
                <a:solidFill>
                  <a:srgbClr val="1D1430"/>
                </a:solidFill>
                <a:latin typeface="Fredoka"/>
              </a:rPr>
              <a:t>Versión flamenca</a:t>
            </a:r>
          </a:p>
          <a:p>
            <a:pPr algn="ctr"/>
            <a:r>
              <a:rPr sz="3400" b="1">
                <a:solidFill>
                  <a:srgbClr val="8E1B2E"/>
                </a:solidFill>
                <a:latin typeface="Fredoka"/>
              </a:rPr>
              <a:t>1:54 · ¡olé!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754880"/>
            <a:ext cx="10972800" cy="640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800" b="0">
                <a:solidFill>
                  <a:srgbClr val="D9CDEE"/>
                </a:solidFill>
                <a:latin typeface="Nunito"/>
              </a:rPr>
              <a:t>¿Qué diferencias oyes? ¿Cuál te gusta más?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Los números del 1 al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400" b="1">
                <a:solidFill>
                  <a:srgbClr val="F6F0E4"/>
                </a:solidFill>
                <a:latin typeface="Fredoka"/>
              </a:rPr>
              <a:t>Matemáticas en español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2560320" cy="1280160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3400" b="1">
                <a:solidFill>
                  <a:srgbClr val="8E1B2E"/>
                </a:solidFill>
                <a:latin typeface="Fredoka"/>
              </a:rPr>
              <a:t>+  </a:t>
            </a:r>
            <a:r>
              <a:rPr sz="3400" b="1">
                <a:solidFill>
                  <a:srgbClr val="1D1430"/>
                </a:solidFill>
                <a:latin typeface="Fredoka"/>
              </a:rPr>
              <a:t>más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37560" y="1371600"/>
            <a:ext cx="2560320" cy="1280160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3400" b="1">
                <a:solidFill>
                  <a:srgbClr val="8E1B2E"/>
                </a:solidFill>
                <a:latin typeface="Fredoka"/>
              </a:rPr>
              <a:t>−  </a:t>
            </a:r>
            <a:r>
              <a:rPr sz="3400" b="1">
                <a:solidFill>
                  <a:srgbClr val="1D1430"/>
                </a:solidFill>
                <a:latin typeface="Fredoka"/>
              </a:rPr>
              <a:t>menos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26479" y="1371600"/>
            <a:ext cx="2560320" cy="1280160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3400" b="1">
                <a:solidFill>
                  <a:srgbClr val="8E1B2E"/>
                </a:solidFill>
                <a:latin typeface="Fredoka"/>
              </a:rPr>
              <a:t>×  </a:t>
            </a:r>
            <a:r>
              <a:rPr sz="3400" b="1">
                <a:solidFill>
                  <a:srgbClr val="1D1430"/>
                </a:solidFill>
                <a:latin typeface="Fredoka"/>
              </a:rPr>
              <a:t>por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915399" y="1371600"/>
            <a:ext cx="2560320" cy="1280160"/>
          </a:xfrm>
          <a:prstGeom prst="roundRect">
            <a:avLst>
              <a:gd name="adj" fmla="val 12000"/>
            </a:avLst>
          </a:prstGeom>
          <a:solidFill>
            <a:srgbClr val="7BD3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3400" b="1">
                <a:solidFill>
                  <a:srgbClr val="8E1B2E"/>
                </a:solidFill>
                <a:latin typeface="Fredoka"/>
              </a:rPr>
              <a:t>÷  </a:t>
            </a:r>
            <a:r>
              <a:rPr sz="3400" b="1">
                <a:solidFill>
                  <a:srgbClr val="1D1430"/>
                </a:solidFill>
                <a:latin typeface="Fredoka"/>
              </a:rPr>
              <a:t>entre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017520"/>
            <a:ext cx="10515600" cy="2743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3000" b="0">
                <a:solidFill>
                  <a:srgbClr val="F6F0E4"/>
                </a:solidFill>
                <a:latin typeface="Nunito"/>
              </a:rPr>
              <a:t>Veinte más quince son…</a:t>
            </a:r>
          </a:p>
          <a:p>
            <a:pPr algn="ctr"/>
            <a:r>
              <a:rPr sz="3000" b="0">
                <a:solidFill>
                  <a:srgbClr val="F6F0E4"/>
                </a:solidFill>
                <a:latin typeface="Nunito"/>
              </a:rPr>
              <a:t>Cincuenta menos doce son…</a:t>
            </a:r>
          </a:p>
          <a:p>
            <a:pPr algn="ctr"/>
            <a:r>
              <a:rPr sz="3000" b="0">
                <a:solidFill>
                  <a:srgbClr val="F6F0E4"/>
                </a:solidFill>
                <a:latin typeface="Nunito"/>
              </a:rPr>
              <a:t>Seis por siete son…</a:t>
            </a:r>
          </a:p>
          <a:p>
            <a:pPr algn="ctr"/>
            <a:r>
              <a:rPr sz="3000" b="0">
                <a:solidFill>
                  <a:srgbClr val="F6F0E4"/>
                </a:solidFill>
                <a:latin typeface="Nunito"/>
              </a:rPr>
              <a:t>Noventa entre tres son…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Los números del 1 al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0972800" cy="13716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9000" b="1">
                <a:solidFill>
                  <a:srgbClr val="F2C14E"/>
                </a:solidFill>
                <a:latin typeface="Fredoka"/>
              </a:rPr>
              <a:t>¡Bingo!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108960"/>
            <a:ext cx="10972800" cy="13716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800" b="0">
                <a:solidFill>
                  <a:srgbClr val="D9CDEE"/>
                </a:solidFill>
                <a:latin typeface="Nunito"/>
              </a:rPr>
              <a:t>Escribe nueve números del 1 al 100.</a:t>
            </a:r>
          </a:p>
          <a:p>
            <a:pPr algn="ctr"/>
            <a:r>
              <a:rPr sz="2800" b="0">
                <a:solidFill>
                  <a:srgbClr val="D9CDEE"/>
                </a:solidFill>
                <a:latin typeface="Nunito"/>
              </a:rPr>
              <a:t>¿Tienes una línea? → «¡Línea!»   ¿Todos? → «¡Bingo!»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Los números del 1 al 100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834640" y="320040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401568" y="320040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968496" y="320040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35424" y="320040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102352" y="320040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0" y="320040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6208" y="320040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03136" y="320040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8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70064" y="320040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9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36992" y="320040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10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834640" y="886968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11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01568" y="886968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12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968496" y="886968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13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5424" y="886968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14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102352" y="886968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15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0" y="886968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16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36208" y="886968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17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03136" y="886968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18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70064" y="886968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19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936992" y="886968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20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1453896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21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401568" y="1453896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22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968496" y="1453896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23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35424" y="1453896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24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102352" y="1453896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25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0" y="1453896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26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36208" y="1453896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27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803136" y="1453896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28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370064" y="1453896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29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936992" y="1453896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30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2834640" y="2020824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7BD3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31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401568" y="2020824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7BD3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32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3968496" y="2020824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7BD3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33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535424" y="2020824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7BD3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34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102352" y="2020824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7BD3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35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669280" y="2020824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7BD3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36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236208" y="2020824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7BD3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37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803136" y="2020824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7BD3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38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370064" y="2020824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7BD3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39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936992" y="2020824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40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2834640" y="2587752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8EC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41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401568" y="2587752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8EC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42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3968496" y="2587752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8EC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43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535424" y="2587752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8EC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44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5102352" y="2587752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8EC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45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669280" y="2587752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8EC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46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236208" y="2587752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8EC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47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6803136" y="2587752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8EC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48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7370064" y="2587752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8EC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49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7936992" y="2587752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50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2834640" y="3154680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B9A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51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3401568" y="3154680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B9A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52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3968496" y="3154680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B9A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53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4535424" y="3154680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B9A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54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102352" y="3154680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B9A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55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5669280" y="3154680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B9A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56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6236208" y="3154680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B9A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57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6803136" y="3154680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B9A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58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7370064" y="3154680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B9A6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59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7936992" y="3154680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60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2834640" y="3721608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61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3401568" y="3721608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62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3968496" y="3721608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63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4535424" y="3721608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64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5102352" y="3721608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65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5669280" y="3721608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66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6236208" y="3721608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67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6803136" y="3721608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68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7370064" y="3721608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8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69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7936992" y="3721608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70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2834640" y="4288536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71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3401568" y="4288536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72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3968496" y="4288536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73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4535424" y="4288536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74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5102352" y="4288536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75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5669280" y="4288536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76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6236208" y="4288536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77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6803136" y="4288536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78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7370064" y="4288536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79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7936992" y="4288536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80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2834640" y="4855464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81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3401568" y="4855464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82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3968496" y="4855464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83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4535424" y="4855464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84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5102352" y="4855464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85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5669280" y="4855464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86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6236208" y="4855464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87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6803136" y="4855464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88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7370064" y="4855464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89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7936992" y="4855464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90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2834640" y="5422392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7BD3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91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3401568" y="5422392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7BD3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92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3968496" y="5422392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7BD3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93</a:t>
            </a:r>
          </a:p>
        </p:txBody>
      </p:sp>
      <p:sp>
        <p:nvSpPr>
          <p:cNvPr id="96" name="Rounded Rectangle 95"/>
          <p:cNvSpPr/>
          <p:nvPr/>
        </p:nvSpPr>
        <p:spPr>
          <a:xfrm>
            <a:off x="4535424" y="5422392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7BD3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94</a:t>
            </a:r>
          </a:p>
        </p:txBody>
      </p:sp>
      <p:sp>
        <p:nvSpPr>
          <p:cNvPr id="97" name="Rounded Rectangle 96"/>
          <p:cNvSpPr/>
          <p:nvPr/>
        </p:nvSpPr>
        <p:spPr>
          <a:xfrm>
            <a:off x="5102352" y="5422392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7BD3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95</a:t>
            </a:r>
          </a:p>
        </p:txBody>
      </p:sp>
      <p:sp>
        <p:nvSpPr>
          <p:cNvPr id="98" name="Rounded Rectangle 97"/>
          <p:cNvSpPr/>
          <p:nvPr/>
        </p:nvSpPr>
        <p:spPr>
          <a:xfrm>
            <a:off x="5669280" y="5422392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7BD3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96</a:t>
            </a:r>
          </a:p>
        </p:txBody>
      </p:sp>
      <p:sp>
        <p:nvSpPr>
          <p:cNvPr id="99" name="Rounded Rectangle 98"/>
          <p:cNvSpPr/>
          <p:nvPr/>
        </p:nvSpPr>
        <p:spPr>
          <a:xfrm>
            <a:off x="6236208" y="5422392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7BD3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97</a:t>
            </a:r>
          </a:p>
        </p:txBody>
      </p:sp>
      <p:sp>
        <p:nvSpPr>
          <p:cNvPr id="100" name="Rounded Rectangle 99"/>
          <p:cNvSpPr/>
          <p:nvPr/>
        </p:nvSpPr>
        <p:spPr>
          <a:xfrm>
            <a:off x="6803136" y="5422392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7BD3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98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7370064" y="5422392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7BD3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99</a:t>
            </a:r>
          </a:p>
        </p:txBody>
      </p:sp>
      <p:sp>
        <p:nvSpPr>
          <p:cNvPr id="102" name="Rounded Rectangle 101"/>
          <p:cNvSpPr/>
          <p:nvPr/>
        </p:nvSpPr>
        <p:spPr>
          <a:xfrm>
            <a:off x="7936992" y="5422392"/>
            <a:ext cx="512064" cy="512064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200" b="1">
                <a:solidFill>
                  <a:srgbClr val="1D1430"/>
                </a:solidFill>
                <a:latin typeface="Nunito"/>
              </a:rPr>
              <a:t>100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Los números del 1 al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82880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5600" b="1">
                <a:solidFill>
                  <a:srgbClr val="F6F0E4"/>
                </a:solidFill>
                <a:latin typeface="Fredoka"/>
              </a:rPr>
              <a:t>Uno, dos, tres…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92608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5600" b="1">
                <a:solidFill>
                  <a:srgbClr val="F2A23A"/>
                </a:solidFill>
                <a:latin typeface="Fredoka"/>
              </a:rPr>
              <a:t>¡cien! Muy bien, muy bien.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