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embeddedFontLst>
    <p:embeddedFont>
      <p:font typeface="Nunito" pitchFamily="34" charset="0"/>
      <p:regular r:id="rId28"/>
      <p:bold r:id="rId29"/>
    </p:embeddedFont>
    <p:embeddedFont>
      <p:font typeface="Fredoka" pitchFamily="18" charset="0"/>
      <p:regular r:id="rId30"/>
      <p:bold r:id="rId31"/>
    </p:embeddedFont>
    <p:embeddedFont>
      <p:font typeface="Caveat" pitchFamily="18" charset="0"/>
      <p:regular r:id="rId32"/>
      <p:bold r:id="rId3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8" Type="http://schemas.openxmlformats.org/officeDocument/2006/relationships/font" Target="fonts/font1.fntdata"/><Relationship Id="rId29" Type="http://schemas.openxmlformats.org/officeDocument/2006/relationships/font" Target="fonts/font2.fntdata"/><Relationship Id="rId30" Type="http://schemas.openxmlformats.org/officeDocument/2006/relationships/font" Target="fonts/font3.fntdata"/><Relationship Id="rId31" Type="http://schemas.openxmlformats.org/officeDocument/2006/relationships/font" Target="fonts/font4.fntdata"/><Relationship Id="rId32" Type="http://schemas.openxmlformats.org/officeDocument/2006/relationships/font" Target="fonts/font5.fntdata"/><Relationship Id="rId33"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Portada. Antes de empezar: “Esta semana es Halloween… y hoy vamos a visitar una casa muy especial.”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 minutos. Muestra la fachada y pregunta: ¿Te gusta esta casa? ¿Quieres vivir aquí? ¿Qué hay dentro? Deja que digan lo que ya saben del tema anterior (la cama, la mesa, la puerta, la ventana, el sofá…) y apúntalo en la pizarra. Recuerda que esta semana es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¿Qué es el número 1? ¿Y el 6? Dejad que adivinen primero (muchas palabras se parecen al inglés o al checo: garaje, oficina…). Después pasa a la siguiente diapositiva para ver los nombres. Mientras tanto, los alumnos escriben la traducción en checo en la ficha (ejercicio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Lee cada palabra y que la repitan. Fíjate en el artículo: el ático, el baño, el pasillo, el salón, el comedor, el garaje, el jardín; la habitación, la oficina, la cocina, la escalera. En el vídeo, las partes de la casa aparecen en VERDE, como aquí.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¿Dónde vivís vosotros? ¿En la planta baja? ¿En el primer piso? Ojo: en España la planta baja no es el primer piso (en checo: přízemí ≠ první patro). En el vídeo, los pisos aparecen en NARANJA. Antes de “piso”, primero y tercero pierden la -o: el primer piso, el tercer piso.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¿Cómo se dice en español? Algunas ya las conocen de “¿Dónde está mi móvil?” (la silla, la cama, la caja). Nuevas: el piano, el sillón (≠ el sofá: para una persona), el espejo, el cuadro, la vela.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el vídeo, los muebles y las cosas aparecen en LILA. Ficha, ejercicio 2: escriben la palabra en checo.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Cosas que aparecen en la canción. Pista para adivinar: murciélago es muy difícil, ¡pero es una palabra preciosa! Tiene las cinco vocales: a, e, i, o, 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Plural: el ratón → los ratones (en la canción: “llenas de ratones”). Recuerda la pregunta: ¿Qué es esto? → Es una llave. ¿Qué son? → Son ojos.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Hay = existe algo (no sabemos cuál): hay una cama, hay ratones. Hay no cambia en plural. Está/están = la posición de una cosa concreta, que ya conocemos: la cama está en el ático, los ratones están en las habitaciones. Práctica oral rápida: “¿Qué hay en tu habitación?” / “¿Dónde está tu mochila?”. Ficha, ejercicio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Ficha, ejercicio 4. El vídeo dura 3:29. Que no escriban durante el vídeo: solo miran y escuchan. Al final, 1 minuto para escribir y comparar con el compañero.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tuya, querida!”: la cama es para ti, que tienes la cámara. ¡Ya no puedes salir! Pregunta también: ¿Os gusta la canción? ¿Qué parte de la casa os da más miedo?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Respuestas: 1. Hay un piano y un sillón. 2. Los abuelos. 3. Está en la cocina. Cocina sopa de gusanos. 4. Hay una mesa gigante y una silla (para ti). 5. Hay ratones. 6. Está en la oficina, dentro de una caja. 7. Hay cuadros.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Respuestas: 8. Un hombre viejo. 9. Los tíos (con su murciélago). 10. Una bailarina. 11. El jardín, el garaje y un coche negro. 12. No, no se abre. No hay llave. 13. Hay una cama vieja y una vela.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Ficha, ejercicio 6. Primero intentan responder de memoria; después vuelve a poner los momentos: 0:21 (el salón) y 2:41 (la fiesta, ¡dura solo 3 segundos!).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 el 31 de octubre (de 2026), ¡Halloween! Son las 11:59 de la noche (PM 11:59). Extra: ¿qué pasa con la batería de la cámara? Baja hasta el 1 % en el ático.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 está encima del sillón (0:21–0:28). Repaso de las preposiciones de “¿Dónde está mi móvil?”.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 (2:41–2:44): hay una calabaza y la bailarina (la caja de música). Enseña “la calabaza” si no la conocen.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 el esqueleto de la oficina. También bailan los abuelos, los tíos, mamá y papá… y los primos miran detrás de la ventana.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minutos. Si B no adivina, A da otra pista: “Está en el primer piso.” Así practican hay + cosas y está + piso.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Ronda rápida: cada alumno dice una frase. Si no hay tiempo, lo escriben en casa (ficha, ejercicio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1D1430"/>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812800"/>
            <a:ext cx="10566400" cy="502920"/>
          </a:xfrm>
          <a:prstGeom prst="rect">
            <a:avLst/>
          </a:prstGeom>
          <a:noFill/>
          <a:ln/>
        </p:spPr>
        <p:txBody>
          <a:bodyPr wrap="square" lIns="0" tIns="0" rIns="0" bIns="0" rtlCol="0" anchor="t"/>
          <a:lstStyle>
            <a:lvl1pPr algn="l" indent="0" marL="0">
              <a:lnSpc>
                <a:spcPct val="115000"/>
              </a:lnSpc>
              <a:buNone/>
              <a:defRPr lang="en-US" sz="3600" dirty="0">
                <a:solidFill>
                  <a:srgbClr val="F6F0E4"/>
                </a:solidFill>
                <a:latin typeface="Fredoka" pitchFamily="34" charset="0"/>
                <a:ea typeface="Fredoka" pitchFamily="34" charset="-122"/>
                <a:cs typeface="Fredoka"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620520"/>
            <a:ext cx="10566400" cy="4424680"/>
          </a:xfrm>
          <a:prstGeom prst="rect">
            <a:avLst/>
          </a:prstGeom>
          <a:noFill/>
          <a:ln/>
        </p:spPr>
        <p:txBody>
          <a:bodyPr wrap="square" lIns="0" tIns="0" rIns="0" bIns="0" rtlCol="0" anchor="t"/>
          <a:lstStyle>
            <a:lvl1pPr algn="l" indent="0" marL="0">
              <a:lnSpc>
                <a:spcPct val="140000"/>
              </a:lnSpc>
              <a:buNone/>
              <a:defRPr lang="en-US" sz="1600" dirty="0">
                <a:solidFill>
                  <a:srgbClr val="F6F0E4"/>
                </a:solidFill>
                <a:latin typeface="Nunito" pitchFamily="34" charset="0"/>
                <a:ea typeface="Nunito" pitchFamily="34" charset="-122"/>
                <a:cs typeface="Nunito"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D1430"/>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812800"/>
            <a:ext cx="10566400" cy="502920"/>
          </a:xfrm>
          <a:prstGeom prst="rect">
            <a:avLst/>
          </a:prstGeom>
          <a:noFill/>
          <a:ln/>
        </p:spPr>
        <p:txBody>
          <a:bodyPr wrap="square" lIns="0" tIns="0" rIns="0" bIns="0" rtlCol="0" anchor="t"/>
          <a:lstStyle>
            <a:lvl1pPr algn="l" indent="0" marL="0">
              <a:lnSpc>
                <a:spcPct val="115000"/>
              </a:lnSpc>
              <a:buNone/>
              <a:defRPr lang="en-US" sz="3600" dirty="0">
                <a:solidFill>
                  <a:srgbClr val="F6F0E4"/>
                </a:solidFill>
                <a:latin typeface="Fredoka" pitchFamily="34" charset="0"/>
                <a:ea typeface="Fredoka" pitchFamily="34" charset="-122"/>
                <a:cs typeface="Fredoka"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620520"/>
            <a:ext cx="10566400" cy="4424680"/>
          </a:xfrm>
          <a:prstGeom prst="rect">
            <a:avLst/>
          </a:prstGeom>
          <a:noFill/>
          <a:ln/>
        </p:spPr>
        <p:txBody>
          <a:bodyPr wrap="square" lIns="0" tIns="0" rIns="0" bIns="0" rtlCol="0" anchor="t"/>
          <a:lstStyle>
            <a:lvl1pPr algn="l" indent="0" marL="0">
              <a:lnSpc>
                <a:spcPct val="140000"/>
              </a:lnSpc>
              <a:buNone/>
              <a:defRPr lang="en-US" sz="1600" dirty="0">
                <a:solidFill>
                  <a:srgbClr val="F6F0E4"/>
                </a:solidFill>
                <a:latin typeface="Nunito" pitchFamily="34" charset="0"/>
                <a:ea typeface="Nunito" pitchFamily="34" charset="-122"/>
                <a:cs typeface="Nunito" pitchFamily="34" charset="-120"/>
              </a:defRPr>
            </a:lvl1pPr>
          </a:lstStyle>
          <a:p>
            <a:pPr algn="l" indent="0" marL="0">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slideLayout" Target="../slideLayouts/slideLayout2.xml"/><Relationship Id="rId1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image" Target="../media/image-4-11.png"/><Relationship Id="rId12" Type="http://schemas.openxmlformats.org/officeDocument/2006/relationships/image" Target="../media/image-4-12.png"/><Relationship Id="rId13" Type="http://schemas.openxmlformats.org/officeDocument/2006/relationships/image" Target="../media/image-4-13.png"/><Relationship Id="rId14" Type="http://schemas.openxmlformats.org/officeDocument/2006/relationships/slideLayout" Target="../slideLayouts/slideLayout2.xml"/><Relationship Id="rId1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2.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2.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2.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2.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D1430"/>
        </a:solidFill>
      </p:bgPr>
    </p:bg>
    <p:spTree>
      <p:nvGrpSpPr>
        <p:cNvPr id="1" name=""/>
        <p:cNvGrpSpPr/>
        <p:nvPr/>
      </p:nvGrpSpPr>
      <p:grpSpPr>
        <a:xfrm>
          <a:off x="0" y="0"/>
          <a:ext cx="0" cy="0"/>
          <a:chOff x="0" y="0"/>
          <a:chExt cx="0" cy="0"/>
        </a:xfrm>
      </p:grpSpPr>
      <p:pic>
        <p:nvPicPr>
          <p:cNvPr id="2" name="Image 0" descr="Casa encantada de noche con luna llena">    </p:cNvPr>
          <p:cNvPicPr>
            <a:picLocks noChangeAspect="1"/>
          </p:cNvPicPr>
          <p:nvPr/>
        </p:nvPicPr>
        <p:blipFill>
          <a:blip r:embed="rId1"/>
          <a:srcRect l="0" r="0" t="3269" b="3269"/>
          <a:stretch/>
        </p:blipFill>
        <p:spPr>
          <a:xfrm>
            <a:off x="0" y="0"/>
            <a:ext cx="12192000" cy="6858000"/>
          </a:xfrm>
          <a:prstGeom prst="rect">
            <a:avLst/>
          </a:prstGeom>
        </p:spPr>
      </p:pic>
      <p:sp>
        <p:nvSpPr>
          <p:cNvPr id="3" name="Shape 0"/>
          <p:cNvSpPr/>
          <p:nvPr/>
        </p:nvSpPr>
        <p:spPr>
          <a:xfrm>
            <a:off x="0" y="0"/>
            <a:ext cx="12192000" cy="6858000"/>
          </a:xfrm>
          <a:prstGeom prst="rect">
            <a:avLst/>
          </a:prstGeom>
          <a:gradFill rotWithShape="1">
            <a:gsLst>
              <a:gs pos="0">
                <a:srgbClr val="1D1430">
                  <a:alpha val="94000"/>
                </a:srgbClr>
              </a:gs>
              <a:gs pos="50000">
                <a:srgbClr val="1D1430">
                  <a:alpha val="60000"/>
                </a:srgbClr>
              </a:gs>
              <a:gs pos="100000">
                <a:srgbClr val="1D1430">
                  <a:alpha val="5000"/>
                </a:srgbClr>
              </a:gs>
            </a:gsLst>
            <a:lin ang="0" scaled="0"/>
          </a:gradFill>
          <a:ln/>
        </p:spPr>
      </p:sp>
      <p:sp>
        <p:nvSpPr>
          <p:cNvPr id="4" name="Shape 1"/>
          <p:cNvSpPr/>
          <p:nvPr/>
        </p:nvSpPr>
        <p:spPr>
          <a:xfrm>
            <a:off x="831850" y="730250"/>
            <a:ext cx="914400" cy="914400"/>
          </a:xfrm>
          <a:prstGeom prst="roundRect">
            <a:avLst>
              <a:gd name="adj" fmla="val 50000"/>
            </a:avLst>
          </a:prstGeom>
          <a:solidFill>
            <a:srgbClr val="8E1B2E"/>
          </a:solidFill>
          <a:ln w="38100">
            <a:solidFill>
              <a:srgbClr val="F2C14E"/>
            </a:solidFill>
            <a:prstDash val="solid"/>
          </a:ln>
        </p:spPr>
      </p:sp>
      <p:sp>
        <p:nvSpPr>
          <p:cNvPr id="5" name="Text 2"/>
          <p:cNvSpPr/>
          <p:nvPr/>
        </p:nvSpPr>
        <p:spPr>
          <a:xfrm>
            <a:off x="1039876" y="890270"/>
            <a:ext cx="498348" cy="406400"/>
          </a:xfrm>
          <a:prstGeom prst="rect">
            <a:avLst/>
          </a:prstGeom>
          <a:noFill/>
          <a:ln/>
        </p:spPr>
        <p:txBody>
          <a:bodyPr wrap="square" lIns="0" tIns="0" rIns="0" bIns="0" rtlCol="0" anchor="t">
            <a:normAutofit/>
          </a:bodyPr>
          <a:lstStyle/>
          <a:p>
            <a:pPr algn="ctr" indent="0" marL="0">
              <a:lnSpc>
                <a:spcPts val="3000"/>
              </a:lnSpc>
              <a:buNone/>
            </a:pPr>
            <a:r>
              <a:rPr lang="en-US" sz="3000" b="1" dirty="0">
                <a:solidFill>
                  <a:srgbClr val="F6F0E4"/>
                </a:solidFill>
                <a:latin typeface="Fredoka" pitchFamily="18" charset="0"/>
                <a:ea typeface="Fredoka" pitchFamily="18" charset="-122"/>
                <a:cs typeface="Fredoka" pitchFamily="18" charset="-120"/>
              </a:rPr>
              <a:t>A1</a:t>
            </a:r>
            <a:endParaRPr lang="en-US" sz="3000" dirty="0"/>
          </a:p>
        </p:txBody>
      </p:sp>
      <p:sp>
        <p:nvSpPr>
          <p:cNvPr id="6" name="Text 3"/>
          <p:cNvSpPr/>
          <p:nvPr/>
        </p:nvSpPr>
        <p:spPr>
          <a:xfrm>
            <a:off x="850900" y="1271270"/>
            <a:ext cx="876221" cy="238760"/>
          </a:xfrm>
          <a:prstGeom prst="rect">
            <a:avLst/>
          </a:prstGeom>
          <a:noFill/>
          <a:ln/>
        </p:spPr>
        <p:txBody>
          <a:bodyPr wrap="square" lIns="0" tIns="0" rIns="0" bIns="0" rtlCol="0" anchor="t">
            <a:normAutofit/>
          </a:bodyPr>
          <a:lstStyle/>
          <a:p>
            <a:pPr algn="ctr" indent="0" marL="0">
              <a:lnSpc>
                <a:spcPts val="1680"/>
              </a:lnSpc>
              <a:buNone/>
            </a:pPr>
            <a:r>
              <a:rPr lang="en-US" sz="1200" b="1" spc="100" kern="0" dirty="0">
                <a:solidFill>
                  <a:srgbClr val="F2C14E"/>
                </a:solidFill>
                <a:latin typeface="Nunito" pitchFamily="34" charset="0"/>
                <a:ea typeface="Nunito" pitchFamily="34" charset="-122"/>
                <a:cs typeface="Nunito" pitchFamily="34" charset="-120"/>
              </a:rPr>
              <a:t>ESPAÑOL</a:t>
            </a:r>
            <a:endParaRPr lang="en-US" sz="1200" dirty="0"/>
          </a:p>
        </p:txBody>
      </p:sp>
      <p:sp>
        <p:nvSpPr>
          <p:cNvPr id="7" name="Text 4"/>
          <p:cNvSpPr/>
          <p:nvPr/>
        </p:nvSpPr>
        <p:spPr>
          <a:xfrm>
            <a:off x="812800" y="3601720"/>
            <a:ext cx="2667000" cy="386080"/>
          </a:xfrm>
          <a:prstGeom prst="roundRect">
            <a:avLst>
              <a:gd name="adj" fmla="val 19737"/>
            </a:avLst>
          </a:prstGeom>
          <a:solidFill>
            <a:srgbClr val="F2A23A"/>
          </a:solidFill>
          <a:ln/>
        </p:spPr>
        <p:txBody>
          <a:bodyPr wrap="square" lIns="120811" tIns="28482" rIns="120811" bIns="3082" rtlCol="0" anchor="t">
            <a:normAutofit/>
          </a:bodyPr>
          <a:lstStyle/>
          <a:p>
            <a:pPr algn="ctr" indent="0" marL="0">
              <a:lnSpc>
                <a:spcPts val="2240"/>
              </a:lnSpc>
              <a:buNone/>
            </a:pPr>
            <a:r>
              <a:rPr lang="en-US" sz="1600" b="1" dirty="0">
                <a:solidFill>
                  <a:srgbClr val="1D1430"/>
                </a:solidFill>
                <a:latin typeface="Nunito" pitchFamily="34" charset="0"/>
                <a:ea typeface="Nunito" pitchFamily="34" charset="-122"/>
                <a:cs typeface="Nunito" pitchFamily="34" charset="-120"/>
              </a:rPr>
              <a:t>Canción para aprender</a:t>
            </a:r>
            <a:endParaRPr lang="en-US" sz="1600" dirty="0"/>
          </a:p>
        </p:txBody>
      </p:sp>
      <p:sp>
        <p:nvSpPr>
          <p:cNvPr id="8" name="Text 5"/>
          <p:cNvSpPr/>
          <p:nvPr>
            <p:ph type="title"/>
          </p:nvPr>
        </p:nvSpPr>
        <p:spPr>
          <a:xfrm>
            <a:off x="812800" y="4140200"/>
            <a:ext cx="10883392" cy="1422400"/>
          </a:xfrm>
          <a:prstGeom prst="rect">
            <a:avLst/>
          </a:prstGeom>
          <a:noFill/>
          <a:ln/>
        </p:spPr>
        <p:txBody>
          <a:bodyPr wrap="square" lIns="0" tIns="0" rIns="0" bIns="0" rtlCol="0" anchor="t">
            <a:normAutofit/>
          </a:bodyPr>
          <a:lstStyle/>
          <a:p>
            <a:pPr algn="l" indent="0" marL="0">
              <a:lnSpc>
                <a:spcPts val="11000"/>
              </a:lnSpc>
              <a:buNone/>
            </a:pPr>
            <a:r>
              <a:rPr lang="en-US" sz="11000" b="1" i="0" dirty="0">
                <a:solidFill>
                  <a:srgbClr val="F6F0E4"/>
                </a:solidFill>
                <a:latin typeface="Fredoka" pitchFamily="18" charset="0"/>
                <a:ea typeface="Fredoka" pitchFamily="18" charset="-122"/>
                <a:cs typeface="Fredoka" pitchFamily="18" charset="-120"/>
              </a:rPr>
              <a:t>Mi </a:t>
            </a:r>
            <a:r>
              <a:rPr lang="en-US" sz="11000" b="1" i="0" dirty="0">
                <a:solidFill>
                  <a:srgbClr val="F2A23A"/>
                </a:solidFill>
                <a:latin typeface="Fredoka" pitchFamily="18" charset="0"/>
                <a:ea typeface="Fredoka" pitchFamily="18" charset="-122"/>
                <a:cs typeface="Fredoka" pitchFamily="18" charset="-120"/>
              </a:rPr>
              <a:t>casa</a:t>
            </a:r>
            <a:endParaRPr lang="en-US" sz="11000" dirty="0"/>
          </a:p>
        </p:txBody>
      </p:sp>
      <p:sp>
        <p:nvSpPr>
          <p:cNvPr id="9" name="Text 6"/>
          <p:cNvSpPr/>
          <p:nvPr/>
        </p:nvSpPr>
        <p:spPr>
          <a:xfrm>
            <a:off x="812800" y="5689600"/>
            <a:ext cx="1088339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D9CDEE"/>
                </a:solidFill>
                <a:latin typeface="Nunito" pitchFamily="34" charset="0"/>
                <a:ea typeface="Nunito" pitchFamily="34" charset="-122"/>
                <a:cs typeface="Nunito" pitchFamily="34" charset="-120"/>
              </a:rPr>
              <a:t>Las partes de la casa, los muebles y </a:t>
            </a:r>
            <a:r>
              <a:rPr lang="en-US" sz="2000" b="1" dirty="0">
                <a:solidFill>
                  <a:srgbClr val="D9CDEE"/>
                </a:solidFill>
                <a:latin typeface="Nunito" pitchFamily="34" charset="0"/>
                <a:ea typeface="Nunito" pitchFamily="34" charset="-122"/>
                <a:cs typeface="Nunito" pitchFamily="34" charset="-120"/>
              </a:rPr>
              <a:t>hay</a:t>
            </a:r>
            <a:r>
              <a:rPr lang="en-US" sz="2000" dirty="0">
                <a:solidFill>
                  <a:srgbClr val="D9CDEE"/>
                </a:solidFill>
                <a:latin typeface="Nunito" pitchFamily="34" charset="0"/>
                <a:ea typeface="Nunito" pitchFamily="34" charset="-122"/>
                <a:cs typeface="Nunito" pitchFamily="34" charset="-120"/>
              </a:rPr>
              <a:t> / </a:t>
            </a:r>
            <a:r>
              <a:rPr lang="en-US" sz="2000" b="1" dirty="0">
                <a:solidFill>
                  <a:srgbClr val="D9CDEE"/>
                </a:solidFill>
                <a:latin typeface="Nunito" pitchFamily="34" charset="0"/>
                <a:ea typeface="Nunito" pitchFamily="34" charset="-122"/>
                <a:cs typeface="Nunito" pitchFamily="34" charset="-120"/>
              </a:rPr>
              <a:t>está</a:t>
            </a:r>
            <a:endParaRPr lang="en-US" sz="2000" dirty="0"/>
          </a:p>
        </p:txBody>
      </p:sp>
      <p:sp>
        <p:nvSpPr>
          <p:cNvPr id="10" name="Text 7"/>
          <p:cNvSpPr/>
          <p:nvPr/>
        </p:nvSpPr>
        <p:spPr>
          <a:xfrm>
            <a:off x="812800" y="6202680"/>
            <a:ext cx="7848600"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CDEE"/>
                </a:solidFill>
                <a:latin typeface="Nunito" pitchFamily="34" charset="0"/>
                <a:ea typeface="Nunito" pitchFamily="34" charset="-122"/>
                <a:cs typeface="Nunito" pitchFamily="34" charset="-120"/>
              </a:rPr>
              <a:t>Material gratuito para profesores de español · </a:t>
            </a:r>
            <a:r>
              <a:rPr lang="en-US" sz="1400" b="1" dirty="0">
                <a:solidFill>
                  <a:srgbClr val="D9CDEE"/>
                </a:solidFill>
                <a:latin typeface="Nunito" pitchFamily="34" charset="0"/>
                <a:ea typeface="Nunito" pitchFamily="34" charset="-122"/>
                <a:cs typeface="Nunito" pitchFamily="34" charset="-120"/>
              </a:rPr>
              <a:t>erikarranz.es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D1430"/>
        </a:solidFill>
      </p:bgPr>
    </p:bg>
    <p:spTree>
      <p:nvGrpSpPr>
        <p:cNvPr id="1" name=""/>
        <p:cNvGrpSpPr/>
        <p:nvPr/>
      </p:nvGrpSpPr>
      <p:grpSpPr>
        <a:xfrm>
          <a:off x="0" y="0"/>
          <a:ext cx="0" cy="0"/>
          <a:chOff x="0" y="0"/>
          <a:chExt cx="0" cy="0"/>
        </a:xfrm>
      </p:grpSpPr>
      <p:pic>
        <p:nvPicPr>
          <p:cNvPr id="2" name="Image 0" descr="Fachada de una casa encantada con calabazas y luna llena">    </p:cNvPr>
          <p:cNvPicPr>
            <a:picLocks noChangeAspect="1"/>
          </p:cNvPicPr>
          <p:nvPr/>
        </p:nvPicPr>
        <p:blipFill>
          <a:blip r:embed="rId1"/>
          <a:srcRect l="0" r="0" t="603" b="603"/>
          <a:stretch/>
        </p:blipFill>
        <p:spPr>
          <a:xfrm>
            <a:off x="850900" y="1752600"/>
            <a:ext cx="5638800" cy="3352800"/>
          </a:xfrm>
          <a:prstGeom prst="roundRect">
            <a:avLst>
              <a:gd name="adj" fmla="val 3409"/>
            </a:avLst>
          </a:prstGeom>
        </p:spPr>
      </p:pic>
      <p:sp>
        <p:nvSpPr>
          <p:cNvPr id="3" name="Shape 0"/>
          <p:cNvSpPr/>
          <p:nvPr/>
        </p:nvSpPr>
        <p:spPr>
          <a:xfrm>
            <a:off x="831850" y="1733550"/>
            <a:ext cx="5676900" cy="3390900"/>
          </a:xfrm>
          <a:prstGeom prst="roundRect">
            <a:avLst>
              <a:gd name="adj" fmla="val 3933"/>
            </a:avLst>
          </a:prstGeom>
          <a:noFill/>
          <a:ln w="38100">
            <a:solidFill>
              <a:srgbClr val="F2A23A"/>
            </a:solidFill>
            <a:prstDash val="solid"/>
          </a:ln>
        </p:spPr>
      </p:sp>
      <p:sp>
        <p:nvSpPr>
          <p:cNvPr id="4" name="Text 1"/>
          <p:cNvSpPr/>
          <p:nvPr/>
        </p:nvSpPr>
        <p:spPr>
          <a:xfrm>
            <a:off x="6985000" y="2037080"/>
            <a:ext cx="4526026"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A23A"/>
                </a:solidFill>
                <a:latin typeface="Nunito" pitchFamily="34" charset="0"/>
                <a:ea typeface="Nunito" pitchFamily="34" charset="-122"/>
                <a:cs typeface="Nunito" pitchFamily="34" charset="-120"/>
              </a:rPr>
              <a:t>Calentamiento</a:t>
            </a:r>
            <a:endParaRPr lang="en-US" sz="1600" dirty="0"/>
          </a:p>
        </p:txBody>
      </p:sp>
      <p:sp>
        <p:nvSpPr>
          <p:cNvPr id="5" name="Text 2"/>
          <p:cNvSpPr/>
          <p:nvPr>
            <p:ph type="title"/>
          </p:nvPr>
        </p:nvSpPr>
        <p:spPr>
          <a:xfrm>
            <a:off x="6985000" y="2499360"/>
            <a:ext cx="4526026" cy="103124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0E4"/>
                </a:solidFill>
                <a:latin typeface="Fredoka" pitchFamily="18" charset="0"/>
                <a:ea typeface="Fredoka" pitchFamily="18" charset="-122"/>
                <a:cs typeface="Fredoka" pitchFamily="18" charset="-120"/>
              </a:rPr>
              <a:t>Bienvenido a tu nuevo hogar…</a:t>
            </a:r>
            <a:endParaRPr lang="en-US" sz="3600" dirty="0"/>
          </a:p>
        </p:txBody>
      </p:sp>
      <p:sp>
        <p:nvSpPr>
          <p:cNvPr id="6" name="Text 3"/>
          <p:cNvSpPr/>
          <p:nvPr/>
        </p:nvSpPr>
        <p:spPr>
          <a:xfrm>
            <a:off x="6985000" y="3683000"/>
            <a:ext cx="4526026" cy="7112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D9CDEE"/>
                </a:solidFill>
                <a:latin typeface="Nunito" pitchFamily="34" charset="0"/>
                <a:ea typeface="Nunito" pitchFamily="34" charset="-122"/>
                <a:cs typeface="Nunito" pitchFamily="34" charset="-120"/>
              </a:rPr>
              <a:t>¿Te gusta esta casa?</a:t>
            </a:r>
            <a:endParaRPr lang="en-US" sz="2000" dirty="0"/>
          </a:p>
          <a:p>
            <a:pPr algn="l" indent="0" marL="0">
              <a:lnSpc>
                <a:spcPts val="2700"/>
              </a:lnSpc>
              <a:buNone/>
            </a:pPr>
            <a:r>
              <a:rPr lang="en-US" sz="2000" dirty="0">
                <a:solidFill>
                  <a:srgbClr val="D9CDEE"/>
                </a:solidFill>
                <a:latin typeface="Nunito" pitchFamily="34" charset="0"/>
                <a:ea typeface="Nunito" pitchFamily="34" charset="-122"/>
                <a:cs typeface="Nunito" pitchFamily="34" charset="-120"/>
              </a:rPr>
              <a:t>¿Qué hay dentro?</a:t>
            </a:r>
            <a:endParaRPr lang="en-US" sz="2000" dirty="0"/>
          </a:p>
        </p:txBody>
      </p:sp>
      <p:sp>
        <p:nvSpPr>
          <p:cNvPr id="7" name="Text 4"/>
          <p:cNvSpPr/>
          <p:nvPr/>
        </p:nvSpPr>
        <p:spPr>
          <a:xfrm>
            <a:off x="6985000" y="4546600"/>
            <a:ext cx="4526026" cy="29972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9BE36A"/>
                </a:solidFill>
                <a:latin typeface="Nunito" pitchFamily="34" charset="0"/>
                <a:ea typeface="Nunito" pitchFamily="34" charset="-122"/>
                <a:cs typeface="Nunito" pitchFamily="34" charset="-120"/>
              </a:rPr>
              <a:t>En la casa hay…</a:t>
            </a:r>
            <a:endParaRPr lang="en-US" sz="1600" dirty="0"/>
          </a:p>
        </p:txBody>
      </p:sp>
      <p:sp>
        <p:nvSpPr>
          <p:cNvPr id="8" name="Text 5"/>
          <p:cNvSpPr/>
          <p:nvPr/>
        </p:nvSpPr>
        <p:spPr>
          <a:xfrm>
            <a:off x="6408420" y="6238241"/>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D1430"/>
        </a:solidFill>
      </p:bgPr>
    </p:bg>
    <p:spTree>
      <p:nvGrpSpPr>
        <p:cNvPr id="1" name=""/>
        <p:cNvGrpSpPr/>
        <p:nvPr/>
      </p:nvGrpSpPr>
      <p:grpSpPr>
        <a:xfrm>
          <a:off x="0" y="0"/>
          <a:ext cx="0" cy="0"/>
          <a:chOff x="0" y="0"/>
          <a:chExt cx="0" cy="0"/>
        </a:xfrm>
      </p:grpSpPr>
      <p:pic>
        <p:nvPicPr>
          <p:cNvPr id="2" name="Image 0" descr="Corte de una casa de cuatro pisos y ático, con garaje y jardín">    </p:cNvPr>
          <p:cNvPicPr>
            <a:picLocks noChangeAspect="1"/>
          </p:cNvPicPr>
          <p:nvPr/>
        </p:nvPicPr>
        <p:blipFill>
          <a:blip r:embed="rId1"/>
          <a:srcRect l="0" r="0" t="-21" b="-21"/>
          <a:stretch/>
        </p:blipFill>
        <p:spPr>
          <a:xfrm>
            <a:off x="812800" y="1524000"/>
            <a:ext cx="10566400" cy="4826000"/>
          </a:xfrm>
          <a:prstGeom prst="rect">
            <a:avLst/>
          </a:prstGeom>
        </p:spPr>
      </p:pic>
      <p:sp>
        <p:nvSpPr>
          <p:cNvPr id="3" name="Text 0"/>
          <p:cNvSpPr/>
          <p:nvPr>
            <p:ph type="title"/>
          </p:nvPr>
        </p:nvSpPr>
        <p:spPr>
          <a:xfrm>
            <a:off x="812800" y="812800"/>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0E4"/>
                </a:solidFill>
                <a:latin typeface="Fredoka" pitchFamily="18" charset="0"/>
                <a:ea typeface="Fredoka" pitchFamily="18" charset="-122"/>
                <a:cs typeface="Fredoka" pitchFamily="18" charset="-120"/>
              </a:rPr>
              <a:t>Vocabulario </a:t>
            </a:r>
            <a:r>
              <a:rPr lang="en-US" sz="3600" b="1" i="0" dirty="0">
                <a:solidFill>
                  <a:srgbClr val="9BE36A"/>
                </a:solidFill>
                <a:latin typeface="Fredoka" pitchFamily="18" charset="0"/>
                <a:ea typeface="Fredoka" pitchFamily="18" charset="-122"/>
                <a:cs typeface="Fredoka" pitchFamily="18" charset="-120"/>
              </a:rPr>
              <a:t>1</a:t>
            </a:r>
            <a:r>
              <a:rPr lang="en-US" sz="3600" b="1" i="0" dirty="0">
                <a:solidFill>
                  <a:srgbClr val="F6F0E4"/>
                </a:solidFill>
                <a:latin typeface="Fredoka" pitchFamily="18" charset="0"/>
                <a:ea typeface="Fredoka" pitchFamily="18" charset="-122"/>
                <a:cs typeface="Fredoka" pitchFamily="18" charset="-120"/>
              </a:rPr>
              <a:t> · las partes de la casa</a:t>
            </a:r>
            <a:endParaRPr lang="en-US" sz="3600" dirty="0"/>
          </a:p>
        </p:txBody>
      </p:sp>
      <p:pic>
        <p:nvPicPr>
          <p:cNvPr id="4" name="Image 1" descr="caja">    </p:cNvPr>
          <p:cNvPicPr>
            <a:picLocks noChangeAspect="1"/>
          </p:cNvPicPr>
          <p:nvPr/>
        </p:nvPicPr>
        <p:blipFill>
          <a:blip r:embed="rId2"/>
          <a:srcRect l="0" r="0" t="0" b="0"/>
          <a:stretch/>
        </p:blipFill>
        <p:spPr>
          <a:xfrm>
            <a:off x="5448300" y="2082800"/>
            <a:ext cx="482600" cy="482600"/>
          </a:xfrm>
          <a:prstGeom prst="rect">
            <a:avLst/>
          </a:prstGeom>
        </p:spPr>
      </p:pic>
      <p:pic>
        <p:nvPicPr>
          <p:cNvPr id="5" name="Image 2" descr="cama">    </p:cNvPr>
          <p:cNvPicPr>
            <a:picLocks noChangeAspect="1"/>
          </p:cNvPicPr>
          <p:nvPr/>
        </p:nvPicPr>
        <p:blipFill>
          <a:blip r:embed="rId3"/>
          <a:srcRect l="0" r="0" t="0" b="0"/>
          <a:stretch/>
        </p:blipFill>
        <p:spPr>
          <a:xfrm>
            <a:off x="4521200" y="2870200"/>
            <a:ext cx="584200" cy="584200"/>
          </a:xfrm>
          <a:prstGeom prst="rect">
            <a:avLst/>
          </a:prstGeom>
        </p:spPr>
      </p:pic>
      <p:pic>
        <p:nvPicPr>
          <p:cNvPr id="6" name="Image 3" descr="bañera">    </p:cNvPr>
          <p:cNvPicPr>
            <a:picLocks noChangeAspect="1"/>
          </p:cNvPicPr>
          <p:nvPr/>
        </p:nvPicPr>
        <p:blipFill>
          <a:blip r:embed="rId4"/>
          <a:srcRect l="0" r="0" t="0" b="0"/>
          <a:stretch/>
        </p:blipFill>
        <p:spPr>
          <a:xfrm>
            <a:off x="7061200" y="2870200"/>
            <a:ext cx="584200" cy="584200"/>
          </a:xfrm>
          <a:prstGeom prst="rect">
            <a:avLst/>
          </a:prstGeom>
        </p:spPr>
      </p:pic>
      <p:pic>
        <p:nvPicPr>
          <p:cNvPr id="7" name="Image 4" descr="cuadro">    </p:cNvPr>
          <p:cNvPicPr>
            <a:picLocks noChangeAspect="1"/>
          </p:cNvPicPr>
          <p:nvPr/>
        </p:nvPicPr>
        <p:blipFill>
          <a:blip r:embed="rId5"/>
          <a:srcRect l="0" r="0" t="0" b="0"/>
          <a:stretch/>
        </p:blipFill>
        <p:spPr>
          <a:xfrm>
            <a:off x="5715000" y="3695700"/>
            <a:ext cx="457200" cy="457200"/>
          </a:xfrm>
          <a:prstGeom prst="rect">
            <a:avLst/>
          </a:prstGeom>
        </p:spPr>
      </p:pic>
      <p:pic>
        <p:nvPicPr>
          <p:cNvPr id="8" name="Image 5" descr="cuadro">    </p:cNvPr>
          <p:cNvPicPr>
            <a:picLocks noChangeAspect="1"/>
          </p:cNvPicPr>
          <p:nvPr/>
        </p:nvPicPr>
        <p:blipFill>
          <a:blip r:embed="rId6"/>
          <a:srcRect l="0" r="0" t="0" b="0"/>
          <a:stretch/>
        </p:blipFill>
        <p:spPr>
          <a:xfrm>
            <a:off x="6413500" y="3695700"/>
            <a:ext cx="457200" cy="457200"/>
          </a:xfrm>
          <a:prstGeom prst="rect">
            <a:avLst/>
          </a:prstGeom>
        </p:spPr>
      </p:pic>
      <p:pic>
        <p:nvPicPr>
          <p:cNvPr id="9" name="Image 6" descr="cuadro">    </p:cNvPr>
          <p:cNvPicPr>
            <a:picLocks noChangeAspect="1"/>
          </p:cNvPicPr>
          <p:nvPr/>
        </p:nvPicPr>
        <p:blipFill>
          <a:blip r:embed="rId7"/>
          <a:srcRect l="0" r="0" t="0" b="0"/>
          <a:stretch/>
        </p:blipFill>
        <p:spPr>
          <a:xfrm>
            <a:off x="7112000" y="3695700"/>
            <a:ext cx="457200" cy="457200"/>
          </a:xfrm>
          <a:prstGeom prst="rect">
            <a:avLst/>
          </a:prstGeom>
        </p:spPr>
      </p:pic>
      <p:pic>
        <p:nvPicPr>
          <p:cNvPr id="10" name="Image 7" descr="ordenador">    </p:cNvPr>
          <p:cNvPicPr>
            <a:picLocks noChangeAspect="1"/>
          </p:cNvPicPr>
          <p:nvPr/>
        </p:nvPicPr>
        <p:blipFill>
          <a:blip r:embed="rId8"/>
          <a:srcRect l="0" r="0" t="0" b="0"/>
          <a:stretch/>
        </p:blipFill>
        <p:spPr>
          <a:xfrm>
            <a:off x="7061200" y="4546600"/>
            <a:ext cx="584200" cy="584200"/>
          </a:xfrm>
          <a:prstGeom prst="rect">
            <a:avLst/>
          </a:prstGeom>
        </p:spPr>
      </p:pic>
      <p:pic>
        <p:nvPicPr>
          <p:cNvPr id="11" name="Image 8" descr="sillón">    </p:cNvPr>
          <p:cNvPicPr>
            <a:picLocks noChangeAspect="1"/>
          </p:cNvPicPr>
          <p:nvPr/>
        </p:nvPicPr>
        <p:blipFill>
          <a:blip r:embed="rId9"/>
          <a:srcRect l="0" r="0" t="0" b="0"/>
          <a:stretch/>
        </p:blipFill>
        <p:spPr>
          <a:xfrm>
            <a:off x="3530600" y="5308600"/>
            <a:ext cx="419100" cy="419100"/>
          </a:xfrm>
          <a:prstGeom prst="rect">
            <a:avLst/>
          </a:prstGeom>
        </p:spPr>
      </p:pic>
      <p:pic>
        <p:nvPicPr>
          <p:cNvPr id="12" name="Image 9" descr="sartén">    </p:cNvPr>
          <p:cNvPicPr>
            <a:picLocks noChangeAspect="1"/>
          </p:cNvPicPr>
          <p:nvPr/>
        </p:nvPicPr>
        <p:blipFill>
          <a:blip r:embed="rId10"/>
          <a:srcRect l="0" r="0" t="0" b="0"/>
          <a:stretch/>
        </p:blipFill>
        <p:spPr>
          <a:xfrm>
            <a:off x="5308600" y="5308600"/>
            <a:ext cx="419100" cy="419100"/>
          </a:xfrm>
          <a:prstGeom prst="rect">
            <a:avLst/>
          </a:prstGeom>
        </p:spPr>
      </p:pic>
      <p:pic>
        <p:nvPicPr>
          <p:cNvPr id="13" name="Image 10" descr="plato">    </p:cNvPr>
          <p:cNvPicPr>
            <a:picLocks noChangeAspect="1"/>
          </p:cNvPicPr>
          <p:nvPr/>
        </p:nvPicPr>
        <p:blipFill>
          <a:blip r:embed="rId11"/>
          <a:srcRect l="0" r="0" t="0" b="0"/>
          <a:stretch/>
        </p:blipFill>
        <p:spPr>
          <a:xfrm>
            <a:off x="6832600" y="5308600"/>
            <a:ext cx="419100" cy="419100"/>
          </a:xfrm>
          <a:prstGeom prst="rect">
            <a:avLst/>
          </a:prstGeom>
        </p:spPr>
      </p:pic>
      <p:pic>
        <p:nvPicPr>
          <p:cNvPr id="14" name="Image 11" descr="coche">    </p:cNvPr>
          <p:cNvPicPr>
            <a:picLocks noChangeAspect="1"/>
          </p:cNvPicPr>
          <p:nvPr/>
        </p:nvPicPr>
        <p:blipFill>
          <a:blip r:embed="rId12"/>
          <a:srcRect l="-13333" r="-13333" t="0" b="0"/>
          <a:stretch/>
        </p:blipFill>
        <p:spPr>
          <a:xfrm>
            <a:off x="1498600" y="5384800"/>
            <a:ext cx="482600" cy="381000"/>
          </a:xfrm>
          <a:prstGeom prst="rect">
            <a:avLst/>
          </a:prstGeom>
        </p:spPr>
      </p:pic>
      <p:pic>
        <p:nvPicPr>
          <p:cNvPr id="15" name="Image 12" descr="árbol">    </p:cNvPr>
          <p:cNvPicPr>
            <a:picLocks noChangeAspect="1"/>
          </p:cNvPicPr>
          <p:nvPr/>
        </p:nvPicPr>
        <p:blipFill>
          <a:blip r:embed="rId13"/>
          <a:srcRect l="0" r="0" t="0" b="0"/>
          <a:stretch/>
        </p:blipFill>
        <p:spPr>
          <a:xfrm>
            <a:off x="9715500" y="4864100"/>
            <a:ext cx="952500" cy="952500"/>
          </a:xfrm>
          <a:prstGeom prst="rect">
            <a:avLst/>
          </a:prstGeom>
        </p:spPr>
      </p:pic>
      <p:sp>
        <p:nvSpPr>
          <p:cNvPr id="16" name="Text 1"/>
          <p:cNvSpPr/>
          <p:nvPr/>
        </p:nvSpPr>
        <p:spPr>
          <a:xfrm>
            <a:off x="5207000" y="21717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1</a:t>
            </a:r>
            <a:endParaRPr lang="en-US" sz="1400" dirty="0"/>
          </a:p>
        </p:txBody>
      </p:sp>
      <p:sp>
        <p:nvSpPr>
          <p:cNvPr id="17" name="Text 2"/>
          <p:cNvSpPr/>
          <p:nvPr/>
        </p:nvSpPr>
        <p:spPr>
          <a:xfrm>
            <a:off x="2844800" y="30099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2</a:t>
            </a:r>
            <a:endParaRPr lang="en-US" sz="1400" dirty="0"/>
          </a:p>
        </p:txBody>
      </p:sp>
      <p:sp>
        <p:nvSpPr>
          <p:cNvPr id="18" name="Text 3"/>
          <p:cNvSpPr/>
          <p:nvPr/>
        </p:nvSpPr>
        <p:spPr>
          <a:xfrm>
            <a:off x="5384800" y="30099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3</a:t>
            </a:r>
            <a:endParaRPr lang="en-US" sz="1400" dirty="0"/>
          </a:p>
        </p:txBody>
      </p:sp>
      <p:sp>
        <p:nvSpPr>
          <p:cNvPr id="19" name="Text 4"/>
          <p:cNvSpPr/>
          <p:nvPr/>
        </p:nvSpPr>
        <p:spPr>
          <a:xfrm>
            <a:off x="2844800" y="38481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4</a:t>
            </a:r>
            <a:endParaRPr lang="en-US" sz="1400" dirty="0"/>
          </a:p>
        </p:txBody>
      </p:sp>
      <p:sp>
        <p:nvSpPr>
          <p:cNvPr id="20" name="Text 5"/>
          <p:cNvSpPr/>
          <p:nvPr/>
        </p:nvSpPr>
        <p:spPr>
          <a:xfrm>
            <a:off x="2844800" y="46863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5</a:t>
            </a:r>
            <a:endParaRPr lang="en-US" sz="1400" dirty="0"/>
          </a:p>
        </p:txBody>
      </p:sp>
      <p:sp>
        <p:nvSpPr>
          <p:cNvPr id="21" name="Text 6"/>
          <p:cNvSpPr/>
          <p:nvPr/>
        </p:nvSpPr>
        <p:spPr>
          <a:xfrm>
            <a:off x="3575050" y="57658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6</a:t>
            </a:r>
            <a:endParaRPr lang="en-US" sz="1400" dirty="0"/>
          </a:p>
        </p:txBody>
      </p:sp>
      <p:sp>
        <p:nvSpPr>
          <p:cNvPr id="22" name="Text 7"/>
          <p:cNvSpPr/>
          <p:nvPr/>
        </p:nvSpPr>
        <p:spPr>
          <a:xfrm>
            <a:off x="5353050" y="57658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7</a:t>
            </a:r>
            <a:endParaRPr lang="en-US" sz="1400" dirty="0"/>
          </a:p>
        </p:txBody>
      </p:sp>
      <p:sp>
        <p:nvSpPr>
          <p:cNvPr id="23" name="Text 8"/>
          <p:cNvSpPr/>
          <p:nvPr/>
        </p:nvSpPr>
        <p:spPr>
          <a:xfrm>
            <a:off x="6877050" y="57658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8</a:t>
            </a:r>
            <a:endParaRPr lang="en-US" sz="1400" dirty="0"/>
          </a:p>
        </p:txBody>
      </p:sp>
      <p:sp>
        <p:nvSpPr>
          <p:cNvPr id="24" name="Text 9"/>
          <p:cNvSpPr/>
          <p:nvPr/>
        </p:nvSpPr>
        <p:spPr>
          <a:xfrm>
            <a:off x="8083550" y="28321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9</a:t>
            </a:r>
            <a:endParaRPr lang="en-US" sz="1400" dirty="0"/>
          </a:p>
        </p:txBody>
      </p:sp>
      <p:sp>
        <p:nvSpPr>
          <p:cNvPr id="25" name="Text 10"/>
          <p:cNvSpPr/>
          <p:nvPr/>
        </p:nvSpPr>
        <p:spPr>
          <a:xfrm>
            <a:off x="1581150" y="57658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10</a:t>
            </a:r>
            <a:endParaRPr lang="en-US" sz="1400" dirty="0"/>
          </a:p>
        </p:txBody>
      </p:sp>
      <p:sp>
        <p:nvSpPr>
          <p:cNvPr id="26" name="Text 11"/>
          <p:cNvSpPr/>
          <p:nvPr/>
        </p:nvSpPr>
        <p:spPr>
          <a:xfrm>
            <a:off x="10033000" y="5816600"/>
            <a:ext cx="317500" cy="248920"/>
          </a:xfrm>
          <a:custGeom>
            <a:avLst/>
            <a:gdLst/>
            <a:ahLst/>
            <a:cxnLst/>
            <a:rect l="l" t="t" r="r" b="b"/>
            <a:pathLst>
              <a:path w="317500" h="248920">
                <a:moveTo>
                  <a:pt x="124460" y="0"/>
                </a:moveTo>
                <a:lnTo>
                  <a:pt x="193040" y="0"/>
                </a:lnTo>
                <a:arcTo hR="124460" wR="124460" stAng="16200000" swAng="5400000"/>
                <a:lnTo>
                  <a:pt x="317500" y="124460"/>
                </a:lnTo>
                <a:arcTo hR="124460" wR="124460" stAng="0" swAng="5400000"/>
                <a:lnTo>
                  <a:pt x="124460" y="248920"/>
                </a:lnTo>
                <a:arcTo hR="124460" wR="124460" stAng="5400000" swAng="5400000"/>
                <a:lnTo>
                  <a:pt x="0" y="124460"/>
                </a:lnTo>
                <a:arcTo hR="124460" wR="124460" stAng="10800000" swAng="5400000"/>
                <a:close/>
              </a:path>
            </a:pathLst>
          </a:custGeom>
          <a:solidFill>
            <a:srgbClr val="9BE36A"/>
          </a:solidFill>
          <a:ln/>
        </p:spPr>
        <p:txBody>
          <a:bodyPr wrap="square" lIns="0" tIns="0" rIns="0" bIns="0" rtlCol="0" anchor="t">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11</a:t>
            </a:r>
            <a:endParaRPr lang="en-US" sz="1400" dirty="0"/>
          </a:p>
        </p:txBody>
      </p:sp>
      <p:sp>
        <p:nvSpPr>
          <p:cNvPr id="27" name="Text 12"/>
          <p:cNvSpPr/>
          <p:nvPr/>
        </p:nvSpPr>
        <p:spPr>
          <a:xfrm>
            <a:off x="812800" y="6238241"/>
            <a:ext cx="392430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82A8"/>
                </a:solidFill>
                <a:latin typeface="Nunito" pitchFamily="34" charset="0"/>
                <a:ea typeface="Nunito" pitchFamily="34" charset="-122"/>
                <a:cs typeface="Nunito" pitchFamily="34" charset="-120"/>
              </a:rPr>
              <a:t>Iconos: Twemoji (CC BY 4.0)</a:t>
            </a:r>
            <a:endParaRPr lang="en-US" sz="1200" dirty="0"/>
          </a:p>
        </p:txBody>
      </p:sp>
      <p:sp>
        <p:nvSpPr>
          <p:cNvPr id="28" name="Text 13"/>
          <p:cNvSpPr/>
          <p:nvPr/>
        </p:nvSpPr>
        <p:spPr>
          <a:xfrm>
            <a:off x="6408420" y="6238241"/>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D1430"/>
        </a:solidFill>
      </p:bgPr>
    </p:bg>
    <p:spTree>
      <p:nvGrpSpPr>
        <p:cNvPr id="1" name=""/>
        <p:cNvGrpSpPr/>
        <p:nvPr/>
      </p:nvGrpSpPr>
      <p:grpSpPr>
        <a:xfrm>
          <a:off x="0" y="0"/>
          <a:ext cx="0" cy="0"/>
          <a:chOff x="0" y="0"/>
          <a:chExt cx="0" cy="0"/>
        </a:xfrm>
      </p:grpSpPr>
      <p:pic>
        <p:nvPicPr>
          <p:cNvPr id="2" name="Image 0" descr="Corte de una casa de cuatro pisos y ático, con garaje y jardín">    </p:cNvPr>
          <p:cNvPicPr>
            <a:picLocks noChangeAspect="1"/>
          </p:cNvPicPr>
          <p:nvPr/>
        </p:nvPicPr>
        <p:blipFill>
          <a:blip r:embed="rId1"/>
          <a:srcRect l="0" r="0" t="-21" b="-21"/>
          <a:stretch/>
        </p:blipFill>
        <p:spPr>
          <a:xfrm>
            <a:off x="812800" y="1524000"/>
            <a:ext cx="10566400" cy="4826000"/>
          </a:xfrm>
          <a:prstGeom prst="rect">
            <a:avLst/>
          </a:prstGeom>
        </p:spPr>
      </p:pic>
      <p:sp>
        <p:nvSpPr>
          <p:cNvPr id="3" name="Text 0"/>
          <p:cNvSpPr/>
          <p:nvPr>
            <p:ph type="title"/>
          </p:nvPr>
        </p:nvSpPr>
        <p:spPr>
          <a:xfrm>
            <a:off x="812800" y="812800"/>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0E4"/>
                </a:solidFill>
                <a:latin typeface="Fredoka" pitchFamily="18" charset="0"/>
                <a:ea typeface="Fredoka" pitchFamily="18" charset="-122"/>
                <a:cs typeface="Fredoka" pitchFamily="18" charset="-120"/>
              </a:rPr>
              <a:t>Vocabulario </a:t>
            </a:r>
            <a:r>
              <a:rPr lang="en-US" sz="3600" b="1" i="0" dirty="0">
                <a:solidFill>
                  <a:srgbClr val="9BE36A"/>
                </a:solidFill>
                <a:latin typeface="Fredoka" pitchFamily="18" charset="0"/>
                <a:ea typeface="Fredoka" pitchFamily="18" charset="-122"/>
                <a:cs typeface="Fredoka" pitchFamily="18" charset="-120"/>
              </a:rPr>
              <a:t>1</a:t>
            </a:r>
            <a:r>
              <a:rPr lang="en-US" sz="3600" b="1" i="0" dirty="0">
                <a:solidFill>
                  <a:srgbClr val="F6F0E4"/>
                </a:solidFill>
                <a:latin typeface="Fredoka" pitchFamily="18" charset="0"/>
                <a:ea typeface="Fredoka" pitchFamily="18" charset="-122"/>
                <a:cs typeface="Fredoka" pitchFamily="18" charset="-120"/>
              </a:rPr>
              <a:t> · las partes de la casa</a:t>
            </a:r>
            <a:endParaRPr lang="en-US" sz="3600" dirty="0"/>
          </a:p>
        </p:txBody>
      </p:sp>
      <p:pic>
        <p:nvPicPr>
          <p:cNvPr id="4" name="Image 1" descr="caja">    </p:cNvPr>
          <p:cNvPicPr>
            <a:picLocks noChangeAspect="1"/>
          </p:cNvPicPr>
          <p:nvPr/>
        </p:nvPicPr>
        <p:blipFill>
          <a:blip r:embed="rId2"/>
          <a:srcRect l="0" r="0" t="0" b="0"/>
          <a:stretch/>
        </p:blipFill>
        <p:spPr>
          <a:xfrm>
            <a:off x="5448300" y="2082800"/>
            <a:ext cx="482600" cy="482600"/>
          </a:xfrm>
          <a:prstGeom prst="rect">
            <a:avLst/>
          </a:prstGeom>
        </p:spPr>
      </p:pic>
      <p:pic>
        <p:nvPicPr>
          <p:cNvPr id="5" name="Image 2" descr="cama">    </p:cNvPr>
          <p:cNvPicPr>
            <a:picLocks noChangeAspect="1"/>
          </p:cNvPicPr>
          <p:nvPr/>
        </p:nvPicPr>
        <p:blipFill>
          <a:blip r:embed="rId3"/>
          <a:srcRect l="0" r="0" t="0" b="0"/>
          <a:stretch/>
        </p:blipFill>
        <p:spPr>
          <a:xfrm>
            <a:off x="4521200" y="2870200"/>
            <a:ext cx="584200" cy="584200"/>
          </a:xfrm>
          <a:prstGeom prst="rect">
            <a:avLst/>
          </a:prstGeom>
        </p:spPr>
      </p:pic>
      <p:pic>
        <p:nvPicPr>
          <p:cNvPr id="6" name="Image 3" descr="bañera">    </p:cNvPr>
          <p:cNvPicPr>
            <a:picLocks noChangeAspect="1"/>
          </p:cNvPicPr>
          <p:nvPr/>
        </p:nvPicPr>
        <p:blipFill>
          <a:blip r:embed="rId4"/>
          <a:srcRect l="0" r="0" t="0" b="0"/>
          <a:stretch/>
        </p:blipFill>
        <p:spPr>
          <a:xfrm>
            <a:off x="7061200" y="2870200"/>
            <a:ext cx="584200" cy="584200"/>
          </a:xfrm>
          <a:prstGeom prst="rect">
            <a:avLst/>
          </a:prstGeom>
        </p:spPr>
      </p:pic>
      <p:pic>
        <p:nvPicPr>
          <p:cNvPr id="7" name="Image 4" descr="cuadro">    </p:cNvPr>
          <p:cNvPicPr>
            <a:picLocks noChangeAspect="1"/>
          </p:cNvPicPr>
          <p:nvPr/>
        </p:nvPicPr>
        <p:blipFill>
          <a:blip r:embed="rId5"/>
          <a:srcRect l="0" r="0" t="0" b="0"/>
          <a:stretch/>
        </p:blipFill>
        <p:spPr>
          <a:xfrm>
            <a:off x="5715000" y="3695700"/>
            <a:ext cx="457200" cy="457200"/>
          </a:xfrm>
          <a:prstGeom prst="rect">
            <a:avLst/>
          </a:prstGeom>
        </p:spPr>
      </p:pic>
      <p:pic>
        <p:nvPicPr>
          <p:cNvPr id="8" name="Image 5" descr="cuadro">    </p:cNvPr>
          <p:cNvPicPr>
            <a:picLocks noChangeAspect="1"/>
          </p:cNvPicPr>
          <p:nvPr/>
        </p:nvPicPr>
        <p:blipFill>
          <a:blip r:embed="rId6"/>
          <a:srcRect l="0" r="0" t="0" b="0"/>
          <a:stretch/>
        </p:blipFill>
        <p:spPr>
          <a:xfrm>
            <a:off x="6413500" y="3695700"/>
            <a:ext cx="457200" cy="457200"/>
          </a:xfrm>
          <a:prstGeom prst="rect">
            <a:avLst/>
          </a:prstGeom>
        </p:spPr>
      </p:pic>
      <p:pic>
        <p:nvPicPr>
          <p:cNvPr id="9" name="Image 6" descr="cuadro">    </p:cNvPr>
          <p:cNvPicPr>
            <a:picLocks noChangeAspect="1"/>
          </p:cNvPicPr>
          <p:nvPr/>
        </p:nvPicPr>
        <p:blipFill>
          <a:blip r:embed="rId7"/>
          <a:srcRect l="0" r="0" t="0" b="0"/>
          <a:stretch/>
        </p:blipFill>
        <p:spPr>
          <a:xfrm>
            <a:off x="7112000" y="3695700"/>
            <a:ext cx="457200" cy="457200"/>
          </a:xfrm>
          <a:prstGeom prst="rect">
            <a:avLst/>
          </a:prstGeom>
        </p:spPr>
      </p:pic>
      <p:pic>
        <p:nvPicPr>
          <p:cNvPr id="10" name="Image 7" descr="ordenador">    </p:cNvPr>
          <p:cNvPicPr>
            <a:picLocks noChangeAspect="1"/>
          </p:cNvPicPr>
          <p:nvPr/>
        </p:nvPicPr>
        <p:blipFill>
          <a:blip r:embed="rId8"/>
          <a:srcRect l="0" r="0" t="0" b="0"/>
          <a:stretch/>
        </p:blipFill>
        <p:spPr>
          <a:xfrm>
            <a:off x="7061200" y="4546600"/>
            <a:ext cx="584200" cy="584200"/>
          </a:xfrm>
          <a:prstGeom prst="rect">
            <a:avLst/>
          </a:prstGeom>
        </p:spPr>
      </p:pic>
      <p:pic>
        <p:nvPicPr>
          <p:cNvPr id="11" name="Image 8" descr="sillón">    </p:cNvPr>
          <p:cNvPicPr>
            <a:picLocks noChangeAspect="1"/>
          </p:cNvPicPr>
          <p:nvPr/>
        </p:nvPicPr>
        <p:blipFill>
          <a:blip r:embed="rId9"/>
          <a:srcRect l="0" r="0" t="0" b="0"/>
          <a:stretch/>
        </p:blipFill>
        <p:spPr>
          <a:xfrm>
            <a:off x="3530600" y="5308600"/>
            <a:ext cx="419100" cy="419100"/>
          </a:xfrm>
          <a:prstGeom prst="rect">
            <a:avLst/>
          </a:prstGeom>
        </p:spPr>
      </p:pic>
      <p:pic>
        <p:nvPicPr>
          <p:cNvPr id="12" name="Image 9" descr="sartén">    </p:cNvPr>
          <p:cNvPicPr>
            <a:picLocks noChangeAspect="1"/>
          </p:cNvPicPr>
          <p:nvPr/>
        </p:nvPicPr>
        <p:blipFill>
          <a:blip r:embed="rId10"/>
          <a:srcRect l="0" r="0" t="0" b="0"/>
          <a:stretch/>
        </p:blipFill>
        <p:spPr>
          <a:xfrm>
            <a:off x="5308600" y="5308600"/>
            <a:ext cx="419100" cy="419100"/>
          </a:xfrm>
          <a:prstGeom prst="rect">
            <a:avLst/>
          </a:prstGeom>
        </p:spPr>
      </p:pic>
      <p:pic>
        <p:nvPicPr>
          <p:cNvPr id="13" name="Image 10" descr="plato">    </p:cNvPr>
          <p:cNvPicPr>
            <a:picLocks noChangeAspect="1"/>
          </p:cNvPicPr>
          <p:nvPr/>
        </p:nvPicPr>
        <p:blipFill>
          <a:blip r:embed="rId11"/>
          <a:srcRect l="0" r="0" t="0" b="0"/>
          <a:stretch/>
        </p:blipFill>
        <p:spPr>
          <a:xfrm>
            <a:off x="6832600" y="5308600"/>
            <a:ext cx="419100" cy="419100"/>
          </a:xfrm>
          <a:prstGeom prst="rect">
            <a:avLst/>
          </a:prstGeom>
        </p:spPr>
      </p:pic>
      <p:pic>
        <p:nvPicPr>
          <p:cNvPr id="14" name="Image 11" descr="coche">    </p:cNvPr>
          <p:cNvPicPr>
            <a:picLocks noChangeAspect="1"/>
          </p:cNvPicPr>
          <p:nvPr/>
        </p:nvPicPr>
        <p:blipFill>
          <a:blip r:embed="rId12"/>
          <a:srcRect l="-13333" r="-13333" t="0" b="0"/>
          <a:stretch/>
        </p:blipFill>
        <p:spPr>
          <a:xfrm>
            <a:off x="1498600" y="5384800"/>
            <a:ext cx="482600" cy="381000"/>
          </a:xfrm>
          <a:prstGeom prst="rect">
            <a:avLst/>
          </a:prstGeom>
        </p:spPr>
      </p:pic>
      <p:pic>
        <p:nvPicPr>
          <p:cNvPr id="15" name="Image 12" descr="árbol">    </p:cNvPr>
          <p:cNvPicPr>
            <a:picLocks noChangeAspect="1"/>
          </p:cNvPicPr>
          <p:nvPr/>
        </p:nvPicPr>
        <p:blipFill>
          <a:blip r:embed="rId13"/>
          <a:srcRect l="0" r="0" t="0" b="0"/>
          <a:stretch/>
        </p:blipFill>
        <p:spPr>
          <a:xfrm>
            <a:off x="9715500" y="4864100"/>
            <a:ext cx="952500" cy="952500"/>
          </a:xfrm>
          <a:prstGeom prst="rect">
            <a:avLst/>
          </a:prstGeom>
        </p:spPr>
      </p:pic>
      <p:sp>
        <p:nvSpPr>
          <p:cNvPr id="16" name="Text 1"/>
          <p:cNvSpPr/>
          <p:nvPr/>
        </p:nvSpPr>
        <p:spPr>
          <a:xfrm>
            <a:off x="6032500" y="2489200"/>
            <a:ext cx="1016000" cy="281940"/>
          </a:xfrm>
          <a:custGeom>
            <a:avLst/>
            <a:gdLst/>
            <a:ahLst/>
            <a:cxnLst/>
            <a:rect l="l" t="t" r="r" b="b"/>
            <a:pathLst>
              <a:path w="1016000" h="281940">
                <a:moveTo>
                  <a:pt x="140970" y="0"/>
                </a:moveTo>
                <a:lnTo>
                  <a:pt x="875030" y="0"/>
                </a:lnTo>
                <a:arcTo hR="140970" wR="140970" stAng="16200000" swAng="5400000"/>
                <a:lnTo>
                  <a:pt x="101600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el ático</a:t>
            </a:r>
            <a:endParaRPr lang="en-US" sz="1300" dirty="0"/>
          </a:p>
        </p:txBody>
      </p:sp>
      <p:sp>
        <p:nvSpPr>
          <p:cNvPr id="17" name="Text 2"/>
          <p:cNvSpPr/>
          <p:nvPr/>
        </p:nvSpPr>
        <p:spPr>
          <a:xfrm>
            <a:off x="2844800" y="3009900"/>
            <a:ext cx="1498600" cy="281940"/>
          </a:xfrm>
          <a:custGeom>
            <a:avLst/>
            <a:gdLst/>
            <a:ahLst/>
            <a:cxnLst/>
            <a:rect l="l" t="t" r="r" b="b"/>
            <a:pathLst>
              <a:path w="1498600" h="281940">
                <a:moveTo>
                  <a:pt x="140970" y="0"/>
                </a:moveTo>
                <a:lnTo>
                  <a:pt x="1357630" y="0"/>
                </a:lnTo>
                <a:arcTo hR="140970" wR="140970" stAng="16200000" swAng="5400000"/>
                <a:lnTo>
                  <a:pt x="149860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la habitación</a:t>
            </a:r>
            <a:endParaRPr lang="en-US" sz="1300" dirty="0"/>
          </a:p>
        </p:txBody>
      </p:sp>
      <p:sp>
        <p:nvSpPr>
          <p:cNvPr id="18" name="Text 3"/>
          <p:cNvSpPr/>
          <p:nvPr/>
        </p:nvSpPr>
        <p:spPr>
          <a:xfrm>
            <a:off x="5384800" y="3009900"/>
            <a:ext cx="889000" cy="281940"/>
          </a:xfrm>
          <a:custGeom>
            <a:avLst/>
            <a:gdLst/>
            <a:ahLst/>
            <a:cxnLst/>
            <a:rect l="l" t="t" r="r" b="b"/>
            <a:pathLst>
              <a:path w="889000" h="281940">
                <a:moveTo>
                  <a:pt x="140970" y="0"/>
                </a:moveTo>
                <a:lnTo>
                  <a:pt x="748030" y="0"/>
                </a:lnTo>
                <a:arcTo hR="140970" wR="140970" stAng="16200000" swAng="5400000"/>
                <a:lnTo>
                  <a:pt x="88900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el baño</a:t>
            </a:r>
            <a:endParaRPr lang="en-US" sz="1300" dirty="0"/>
          </a:p>
        </p:txBody>
      </p:sp>
      <p:sp>
        <p:nvSpPr>
          <p:cNvPr id="19" name="Text 4"/>
          <p:cNvSpPr/>
          <p:nvPr/>
        </p:nvSpPr>
        <p:spPr>
          <a:xfrm>
            <a:off x="2844800" y="3848100"/>
            <a:ext cx="1206500" cy="281940"/>
          </a:xfrm>
          <a:custGeom>
            <a:avLst/>
            <a:gdLst/>
            <a:ahLst/>
            <a:cxnLst/>
            <a:rect l="l" t="t" r="r" b="b"/>
            <a:pathLst>
              <a:path w="1206500" h="281940">
                <a:moveTo>
                  <a:pt x="140970" y="0"/>
                </a:moveTo>
                <a:lnTo>
                  <a:pt x="1065530" y="0"/>
                </a:lnTo>
                <a:arcTo hR="140970" wR="140970" stAng="16200000" swAng="5400000"/>
                <a:lnTo>
                  <a:pt x="120650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el pasillo</a:t>
            </a:r>
            <a:endParaRPr lang="en-US" sz="1300" dirty="0"/>
          </a:p>
        </p:txBody>
      </p:sp>
      <p:sp>
        <p:nvSpPr>
          <p:cNvPr id="20" name="Text 5"/>
          <p:cNvSpPr/>
          <p:nvPr/>
        </p:nvSpPr>
        <p:spPr>
          <a:xfrm>
            <a:off x="2844800" y="4686300"/>
            <a:ext cx="1206500" cy="281940"/>
          </a:xfrm>
          <a:custGeom>
            <a:avLst/>
            <a:gdLst/>
            <a:ahLst/>
            <a:cxnLst/>
            <a:rect l="l" t="t" r="r" b="b"/>
            <a:pathLst>
              <a:path w="1206500" h="281940">
                <a:moveTo>
                  <a:pt x="140970" y="0"/>
                </a:moveTo>
                <a:lnTo>
                  <a:pt x="1065530" y="0"/>
                </a:lnTo>
                <a:arcTo hR="140970" wR="140970" stAng="16200000" swAng="5400000"/>
                <a:lnTo>
                  <a:pt x="120650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la oficina</a:t>
            </a:r>
            <a:endParaRPr lang="en-US" sz="1300" dirty="0"/>
          </a:p>
        </p:txBody>
      </p:sp>
      <p:sp>
        <p:nvSpPr>
          <p:cNvPr id="21" name="Text 6"/>
          <p:cNvSpPr/>
          <p:nvPr/>
        </p:nvSpPr>
        <p:spPr>
          <a:xfrm>
            <a:off x="3225800" y="5765800"/>
            <a:ext cx="1016000" cy="281940"/>
          </a:xfrm>
          <a:custGeom>
            <a:avLst/>
            <a:gdLst/>
            <a:ahLst/>
            <a:cxnLst/>
            <a:rect l="l" t="t" r="r" b="b"/>
            <a:pathLst>
              <a:path w="1016000" h="281940">
                <a:moveTo>
                  <a:pt x="140970" y="0"/>
                </a:moveTo>
                <a:lnTo>
                  <a:pt x="875030" y="0"/>
                </a:lnTo>
                <a:arcTo hR="140970" wR="140970" stAng="16200000" swAng="5400000"/>
                <a:lnTo>
                  <a:pt x="101600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el salón</a:t>
            </a:r>
            <a:endParaRPr lang="en-US" sz="1300" dirty="0"/>
          </a:p>
        </p:txBody>
      </p:sp>
      <p:sp>
        <p:nvSpPr>
          <p:cNvPr id="22" name="Text 7"/>
          <p:cNvSpPr/>
          <p:nvPr/>
        </p:nvSpPr>
        <p:spPr>
          <a:xfrm>
            <a:off x="4953000" y="5765800"/>
            <a:ext cx="1111250" cy="281940"/>
          </a:xfrm>
          <a:custGeom>
            <a:avLst/>
            <a:gdLst/>
            <a:ahLst/>
            <a:cxnLst/>
            <a:rect l="l" t="t" r="r" b="b"/>
            <a:pathLst>
              <a:path w="1111250" h="281940">
                <a:moveTo>
                  <a:pt x="140970" y="0"/>
                </a:moveTo>
                <a:lnTo>
                  <a:pt x="970280" y="0"/>
                </a:lnTo>
                <a:arcTo hR="140970" wR="140970" stAng="16200000" swAng="5400000"/>
                <a:lnTo>
                  <a:pt x="111125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la cocina</a:t>
            </a:r>
            <a:endParaRPr lang="en-US" sz="1300" dirty="0"/>
          </a:p>
        </p:txBody>
      </p:sp>
      <p:sp>
        <p:nvSpPr>
          <p:cNvPr id="23" name="Text 8"/>
          <p:cNvSpPr/>
          <p:nvPr/>
        </p:nvSpPr>
        <p:spPr>
          <a:xfrm>
            <a:off x="6432550" y="5765800"/>
            <a:ext cx="1206500" cy="281940"/>
          </a:xfrm>
          <a:custGeom>
            <a:avLst/>
            <a:gdLst/>
            <a:ahLst/>
            <a:cxnLst/>
            <a:rect l="l" t="t" r="r" b="b"/>
            <a:pathLst>
              <a:path w="1206500" h="281940">
                <a:moveTo>
                  <a:pt x="140970" y="0"/>
                </a:moveTo>
                <a:lnTo>
                  <a:pt x="1065530" y="0"/>
                </a:lnTo>
                <a:arcTo hR="140970" wR="140970" stAng="16200000" swAng="5400000"/>
                <a:lnTo>
                  <a:pt x="120650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el comedor</a:t>
            </a:r>
            <a:endParaRPr lang="en-US" sz="1300" dirty="0"/>
          </a:p>
        </p:txBody>
      </p:sp>
      <p:sp>
        <p:nvSpPr>
          <p:cNvPr id="24" name="Text 9"/>
          <p:cNvSpPr/>
          <p:nvPr/>
        </p:nvSpPr>
        <p:spPr>
          <a:xfrm>
            <a:off x="7734300" y="2832100"/>
            <a:ext cx="1270000" cy="281940"/>
          </a:xfrm>
          <a:custGeom>
            <a:avLst/>
            <a:gdLst/>
            <a:ahLst/>
            <a:cxnLst/>
            <a:rect l="l" t="t" r="r" b="b"/>
            <a:pathLst>
              <a:path w="1270000" h="281940">
                <a:moveTo>
                  <a:pt x="140970" y="0"/>
                </a:moveTo>
                <a:lnTo>
                  <a:pt x="1129030" y="0"/>
                </a:lnTo>
                <a:arcTo hR="140970" wR="140970" stAng="16200000" swAng="5400000"/>
                <a:lnTo>
                  <a:pt x="127000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la escalera</a:t>
            </a:r>
            <a:endParaRPr lang="en-US" sz="1300" dirty="0"/>
          </a:p>
        </p:txBody>
      </p:sp>
      <p:sp>
        <p:nvSpPr>
          <p:cNvPr id="25" name="Text 10"/>
          <p:cNvSpPr/>
          <p:nvPr/>
        </p:nvSpPr>
        <p:spPr>
          <a:xfrm>
            <a:off x="1270000" y="5765800"/>
            <a:ext cx="1111250" cy="281940"/>
          </a:xfrm>
          <a:custGeom>
            <a:avLst/>
            <a:gdLst/>
            <a:ahLst/>
            <a:cxnLst/>
            <a:rect l="l" t="t" r="r" b="b"/>
            <a:pathLst>
              <a:path w="1111250" h="281940">
                <a:moveTo>
                  <a:pt x="140970" y="0"/>
                </a:moveTo>
                <a:lnTo>
                  <a:pt x="970280" y="0"/>
                </a:lnTo>
                <a:arcTo hR="140970" wR="140970" stAng="16200000" swAng="5400000"/>
                <a:lnTo>
                  <a:pt x="111125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el garaje</a:t>
            </a:r>
            <a:endParaRPr lang="en-US" sz="1300" dirty="0"/>
          </a:p>
        </p:txBody>
      </p:sp>
      <p:sp>
        <p:nvSpPr>
          <p:cNvPr id="26" name="Text 11"/>
          <p:cNvSpPr/>
          <p:nvPr/>
        </p:nvSpPr>
        <p:spPr>
          <a:xfrm>
            <a:off x="9639300" y="5816600"/>
            <a:ext cx="1111250" cy="281940"/>
          </a:xfrm>
          <a:custGeom>
            <a:avLst/>
            <a:gdLst/>
            <a:ahLst/>
            <a:cxnLst/>
            <a:rect l="l" t="t" r="r" b="b"/>
            <a:pathLst>
              <a:path w="1111250" h="281940">
                <a:moveTo>
                  <a:pt x="140970" y="0"/>
                </a:moveTo>
                <a:lnTo>
                  <a:pt x="970280" y="0"/>
                </a:lnTo>
                <a:arcTo hR="140970" wR="140970" stAng="16200000" swAng="5400000"/>
                <a:lnTo>
                  <a:pt x="1111250" y="140970"/>
                </a:lnTo>
                <a:arcTo hR="140970" wR="140970" stAng="0" swAng="5400000"/>
                <a:lnTo>
                  <a:pt x="140970" y="281940"/>
                </a:lnTo>
                <a:arcTo hR="140970" wR="140970" stAng="5400000" swAng="5400000"/>
                <a:lnTo>
                  <a:pt x="0" y="140970"/>
                </a:lnTo>
                <a:arcTo hR="140970" wR="140970" stAng="10800000" swAng="5400000"/>
                <a:close/>
              </a:path>
            </a:pathLst>
          </a:custGeom>
          <a:solidFill>
            <a:srgbClr val="9BE36A"/>
          </a:solidFill>
          <a:ln/>
        </p:spPr>
        <p:txBody>
          <a:bodyPr wrap="square" lIns="0" tIns="25400" rIns="0" bIns="0" rtlCol="0" anchor="t">
            <a:normAutofit/>
          </a:bodyPr>
          <a:lstStyle/>
          <a:p>
            <a:pPr algn="ctr" indent="0" marL="0">
              <a:lnSpc>
                <a:spcPts val="1820"/>
              </a:lnSpc>
              <a:buNone/>
            </a:pPr>
            <a:r>
              <a:rPr lang="en-US" sz="1300" b="1" dirty="0">
                <a:solidFill>
                  <a:srgbClr val="1D1430"/>
                </a:solidFill>
                <a:latin typeface="Nunito" pitchFamily="34" charset="0"/>
                <a:ea typeface="Nunito" pitchFamily="34" charset="-122"/>
                <a:cs typeface="Nunito" pitchFamily="34" charset="-120"/>
              </a:rPr>
              <a:t>el jardín</a:t>
            </a:r>
            <a:endParaRPr lang="en-US" sz="1300" dirty="0"/>
          </a:p>
        </p:txBody>
      </p:sp>
      <p:sp>
        <p:nvSpPr>
          <p:cNvPr id="27" name="Text 12"/>
          <p:cNvSpPr/>
          <p:nvPr/>
        </p:nvSpPr>
        <p:spPr>
          <a:xfrm>
            <a:off x="812800" y="6238239"/>
            <a:ext cx="392430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82A8"/>
                </a:solidFill>
                <a:latin typeface="Nunito" pitchFamily="34" charset="0"/>
                <a:ea typeface="Nunito" pitchFamily="34" charset="-122"/>
                <a:cs typeface="Nunito" pitchFamily="34" charset="-120"/>
              </a:rPr>
              <a:t>Iconos: Twemoji (CC BY 4.0)</a:t>
            </a:r>
            <a:endParaRPr lang="en-US" sz="1200" dirty="0"/>
          </a:p>
        </p:txBody>
      </p:sp>
      <p:sp>
        <p:nvSpPr>
          <p:cNvPr id="28" name="Text 13"/>
          <p:cNvSpPr/>
          <p:nvPr/>
        </p:nvSpPr>
        <p:spPr>
          <a:xfrm>
            <a:off x="6408420" y="6238239"/>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D1430"/>
        </a:solidFill>
      </p:bgPr>
    </p:bg>
    <p:spTree>
      <p:nvGrpSpPr>
        <p:cNvPr id="1" name=""/>
        <p:cNvGrpSpPr/>
        <p:nvPr/>
      </p:nvGrpSpPr>
      <p:grpSpPr>
        <a:xfrm>
          <a:off x="0" y="0"/>
          <a:ext cx="0" cy="0"/>
          <a:chOff x="0" y="0"/>
          <a:chExt cx="0" cy="0"/>
        </a:xfrm>
      </p:grpSpPr>
      <p:pic>
        <p:nvPicPr>
          <p:cNvPr id="2" name="Image 0" descr="La misma casa: planta baja, tres pisos y ático">    </p:cNvPr>
          <p:cNvPicPr>
            <a:picLocks noChangeAspect="1"/>
          </p:cNvPicPr>
          <p:nvPr/>
        </p:nvPicPr>
        <p:blipFill>
          <a:blip r:embed="rId1"/>
          <a:srcRect l="0" r="0" t="-21" b="-21"/>
          <a:stretch/>
        </p:blipFill>
        <p:spPr>
          <a:xfrm>
            <a:off x="812800" y="1524000"/>
            <a:ext cx="10566400" cy="4826000"/>
          </a:xfrm>
          <a:prstGeom prst="rect">
            <a:avLst/>
          </a:prstGeom>
        </p:spPr>
      </p:pic>
      <p:sp>
        <p:nvSpPr>
          <p:cNvPr id="3" name="Text 0"/>
          <p:cNvSpPr/>
          <p:nvPr>
            <p:ph type="title"/>
          </p:nvPr>
        </p:nvSpPr>
        <p:spPr>
          <a:xfrm>
            <a:off x="812800" y="812800"/>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0E4"/>
                </a:solidFill>
                <a:latin typeface="Fredoka" pitchFamily="18" charset="0"/>
                <a:ea typeface="Fredoka" pitchFamily="18" charset="-122"/>
                <a:cs typeface="Fredoka" pitchFamily="18" charset="-120"/>
              </a:rPr>
              <a:t>Vocabulario </a:t>
            </a:r>
            <a:r>
              <a:rPr lang="en-US" sz="3600" b="1" i="0" dirty="0">
                <a:solidFill>
                  <a:srgbClr val="F2A23A"/>
                </a:solidFill>
                <a:latin typeface="Fredoka" pitchFamily="18" charset="0"/>
                <a:ea typeface="Fredoka" pitchFamily="18" charset="-122"/>
                <a:cs typeface="Fredoka" pitchFamily="18" charset="-120"/>
              </a:rPr>
              <a:t>2</a:t>
            </a:r>
            <a:r>
              <a:rPr lang="en-US" sz="3600" b="1" i="0" dirty="0">
                <a:solidFill>
                  <a:srgbClr val="F6F0E4"/>
                </a:solidFill>
                <a:latin typeface="Fredoka" pitchFamily="18" charset="0"/>
                <a:ea typeface="Fredoka" pitchFamily="18" charset="-122"/>
                <a:cs typeface="Fredoka" pitchFamily="18" charset="-120"/>
              </a:rPr>
              <a:t> · los pisos</a:t>
            </a:r>
            <a:endParaRPr lang="en-US" sz="3600" dirty="0"/>
          </a:p>
        </p:txBody>
      </p:sp>
      <p:sp>
        <p:nvSpPr>
          <p:cNvPr id="4" name="Text 1"/>
          <p:cNvSpPr/>
          <p:nvPr/>
        </p:nvSpPr>
        <p:spPr>
          <a:xfrm>
            <a:off x="9017000" y="2133600"/>
            <a:ext cx="1905000" cy="317500"/>
          </a:xfrm>
          <a:custGeom>
            <a:avLst/>
            <a:gdLst/>
            <a:ahLst/>
            <a:cxnLst/>
            <a:rect l="l" t="t" r="r" b="b"/>
            <a:pathLst>
              <a:path w="1905000" h="317500">
                <a:moveTo>
                  <a:pt x="152400" y="0"/>
                </a:moveTo>
                <a:lnTo>
                  <a:pt x="1752600" y="0"/>
                </a:lnTo>
                <a:arcTo hR="152400" wR="152400" stAng="16200000" swAng="5400000"/>
                <a:lnTo>
                  <a:pt x="1905000" y="165100"/>
                </a:lnTo>
                <a:arcTo hR="152400" wR="152400" stAng="0" swAng="5400000"/>
                <a:lnTo>
                  <a:pt x="152400" y="317500"/>
                </a:lnTo>
                <a:arcTo hR="152400" wR="152400" stAng="5400000" swAng="5400000"/>
                <a:lnTo>
                  <a:pt x="0" y="152400"/>
                </a:lnTo>
                <a:arcTo hR="152400" wR="152400" stAng="10800000" swAng="5400000"/>
                <a:close/>
              </a:path>
            </a:pathLst>
          </a:custGeom>
          <a:solidFill>
            <a:srgbClr val="F2A23A"/>
          </a:solidFill>
          <a:ln/>
        </p:spPr>
        <p:txBody>
          <a:bodyPr wrap="square" lIns="0" tIns="25400" rIns="0" bIns="0" rtlCol="0" anchor="t">
            <a:normAutofit/>
          </a:bodyPr>
          <a:lstStyle/>
          <a:p>
            <a:pPr algn="ctr" indent="0" marL="0">
              <a:lnSpc>
                <a:spcPts val="2100"/>
              </a:lnSpc>
              <a:buNone/>
            </a:pPr>
            <a:r>
              <a:rPr lang="en-US" sz="1500" b="1" dirty="0">
                <a:solidFill>
                  <a:srgbClr val="1D1430"/>
                </a:solidFill>
                <a:latin typeface="Nunito" pitchFamily="34" charset="0"/>
                <a:ea typeface="Nunito" pitchFamily="34" charset="-122"/>
                <a:cs typeface="Nunito" pitchFamily="34" charset="-120"/>
              </a:rPr>
              <a:t>el ático</a:t>
            </a:r>
            <a:endParaRPr lang="en-US" sz="1500" dirty="0"/>
          </a:p>
        </p:txBody>
      </p:sp>
      <p:sp>
        <p:nvSpPr>
          <p:cNvPr id="5" name="Text 2"/>
          <p:cNvSpPr/>
          <p:nvPr/>
        </p:nvSpPr>
        <p:spPr>
          <a:xfrm>
            <a:off x="9017000" y="2997200"/>
            <a:ext cx="1905000" cy="317500"/>
          </a:xfrm>
          <a:custGeom>
            <a:avLst/>
            <a:gdLst/>
            <a:ahLst/>
            <a:cxnLst/>
            <a:rect l="l" t="t" r="r" b="b"/>
            <a:pathLst>
              <a:path w="1905000" h="317500">
                <a:moveTo>
                  <a:pt x="152400" y="0"/>
                </a:moveTo>
                <a:lnTo>
                  <a:pt x="1752600" y="0"/>
                </a:lnTo>
                <a:arcTo hR="152400" wR="152400" stAng="16200000" swAng="5400000"/>
                <a:lnTo>
                  <a:pt x="1905000" y="165100"/>
                </a:lnTo>
                <a:arcTo hR="152400" wR="152400" stAng="0" swAng="5400000"/>
                <a:lnTo>
                  <a:pt x="152400" y="317500"/>
                </a:lnTo>
                <a:arcTo hR="152400" wR="152400" stAng="5400000" swAng="5400000"/>
                <a:lnTo>
                  <a:pt x="0" y="152400"/>
                </a:lnTo>
                <a:arcTo hR="152400" wR="152400" stAng="10800000" swAng="5400000"/>
                <a:close/>
              </a:path>
            </a:pathLst>
          </a:custGeom>
          <a:solidFill>
            <a:srgbClr val="F2A23A"/>
          </a:solidFill>
          <a:ln/>
        </p:spPr>
        <p:txBody>
          <a:bodyPr wrap="square" lIns="0" tIns="25400" rIns="0" bIns="0" rtlCol="0" anchor="t">
            <a:normAutofit/>
          </a:bodyPr>
          <a:lstStyle/>
          <a:p>
            <a:pPr algn="ctr" indent="0" marL="0">
              <a:lnSpc>
                <a:spcPts val="2100"/>
              </a:lnSpc>
              <a:buNone/>
            </a:pPr>
            <a:r>
              <a:rPr lang="en-US" sz="1500" b="1" dirty="0">
                <a:solidFill>
                  <a:srgbClr val="1D1430"/>
                </a:solidFill>
                <a:latin typeface="Nunito" pitchFamily="34" charset="0"/>
                <a:ea typeface="Nunito" pitchFamily="34" charset="-122"/>
                <a:cs typeface="Nunito" pitchFamily="34" charset="-120"/>
              </a:rPr>
              <a:t>el tercer piso</a:t>
            </a:r>
            <a:endParaRPr lang="en-US" sz="1500" dirty="0"/>
          </a:p>
        </p:txBody>
      </p:sp>
      <p:sp>
        <p:nvSpPr>
          <p:cNvPr id="6" name="Text 3"/>
          <p:cNvSpPr/>
          <p:nvPr/>
        </p:nvSpPr>
        <p:spPr>
          <a:xfrm>
            <a:off x="9017000" y="3835400"/>
            <a:ext cx="1905000" cy="317500"/>
          </a:xfrm>
          <a:custGeom>
            <a:avLst/>
            <a:gdLst/>
            <a:ahLst/>
            <a:cxnLst/>
            <a:rect l="l" t="t" r="r" b="b"/>
            <a:pathLst>
              <a:path w="1905000" h="317500">
                <a:moveTo>
                  <a:pt x="152400" y="0"/>
                </a:moveTo>
                <a:lnTo>
                  <a:pt x="1752600" y="0"/>
                </a:lnTo>
                <a:arcTo hR="152400" wR="152400" stAng="16200000" swAng="5400000"/>
                <a:lnTo>
                  <a:pt x="1905000" y="165100"/>
                </a:lnTo>
                <a:arcTo hR="152400" wR="152400" stAng="0" swAng="5400000"/>
                <a:lnTo>
                  <a:pt x="152400" y="317500"/>
                </a:lnTo>
                <a:arcTo hR="152400" wR="152400" stAng="5400000" swAng="5400000"/>
                <a:lnTo>
                  <a:pt x="0" y="152400"/>
                </a:lnTo>
                <a:arcTo hR="152400" wR="152400" stAng="10800000" swAng="5400000"/>
                <a:close/>
              </a:path>
            </a:pathLst>
          </a:custGeom>
          <a:solidFill>
            <a:srgbClr val="F2A23A"/>
          </a:solidFill>
          <a:ln/>
        </p:spPr>
        <p:txBody>
          <a:bodyPr wrap="square" lIns="0" tIns="25400" rIns="0" bIns="0" rtlCol="0" anchor="t">
            <a:normAutofit/>
          </a:bodyPr>
          <a:lstStyle/>
          <a:p>
            <a:pPr algn="ctr" indent="0" marL="0">
              <a:lnSpc>
                <a:spcPts val="2100"/>
              </a:lnSpc>
              <a:buNone/>
            </a:pPr>
            <a:r>
              <a:rPr lang="en-US" sz="1500" b="1" dirty="0">
                <a:solidFill>
                  <a:srgbClr val="1D1430"/>
                </a:solidFill>
                <a:latin typeface="Nunito" pitchFamily="34" charset="0"/>
                <a:ea typeface="Nunito" pitchFamily="34" charset="-122"/>
                <a:cs typeface="Nunito" pitchFamily="34" charset="-120"/>
              </a:rPr>
              <a:t>el segundo piso</a:t>
            </a:r>
            <a:endParaRPr lang="en-US" sz="1500" dirty="0"/>
          </a:p>
        </p:txBody>
      </p:sp>
      <p:sp>
        <p:nvSpPr>
          <p:cNvPr id="7" name="Text 4"/>
          <p:cNvSpPr/>
          <p:nvPr/>
        </p:nvSpPr>
        <p:spPr>
          <a:xfrm>
            <a:off x="9017000" y="4673600"/>
            <a:ext cx="1905000" cy="317500"/>
          </a:xfrm>
          <a:custGeom>
            <a:avLst/>
            <a:gdLst/>
            <a:ahLst/>
            <a:cxnLst/>
            <a:rect l="l" t="t" r="r" b="b"/>
            <a:pathLst>
              <a:path w="1905000" h="317500">
                <a:moveTo>
                  <a:pt x="152400" y="0"/>
                </a:moveTo>
                <a:lnTo>
                  <a:pt x="1752600" y="0"/>
                </a:lnTo>
                <a:arcTo hR="152400" wR="152400" stAng="16200000" swAng="5400000"/>
                <a:lnTo>
                  <a:pt x="1905000" y="165100"/>
                </a:lnTo>
                <a:arcTo hR="152400" wR="152400" stAng="0" swAng="5400000"/>
                <a:lnTo>
                  <a:pt x="152400" y="317500"/>
                </a:lnTo>
                <a:arcTo hR="152400" wR="152400" stAng="5400000" swAng="5400000"/>
                <a:lnTo>
                  <a:pt x="0" y="152400"/>
                </a:lnTo>
                <a:arcTo hR="152400" wR="152400" stAng="10800000" swAng="5400000"/>
                <a:close/>
              </a:path>
            </a:pathLst>
          </a:custGeom>
          <a:solidFill>
            <a:srgbClr val="F2A23A"/>
          </a:solidFill>
          <a:ln/>
        </p:spPr>
        <p:txBody>
          <a:bodyPr wrap="square" lIns="0" tIns="25400" rIns="0" bIns="0" rtlCol="0" anchor="t">
            <a:normAutofit/>
          </a:bodyPr>
          <a:lstStyle/>
          <a:p>
            <a:pPr algn="ctr" indent="0" marL="0">
              <a:lnSpc>
                <a:spcPts val="2100"/>
              </a:lnSpc>
              <a:buNone/>
            </a:pPr>
            <a:r>
              <a:rPr lang="en-US" sz="1500" b="1" dirty="0">
                <a:solidFill>
                  <a:srgbClr val="1D1430"/>
                </a:solidFill>
                <a:latin typeface="Nunito" pitchFamily="34" charset="0"/>
                <a:ea typeface="Nunito" pitchFamily="34" charset="-122"/>
                <a:cs typeface="Nunito" pitchFamily="34" charset="-120"/>
              </a:rPr>
              <a:t>el primer piso</a:t>
            </a:r>
            <a:endParaRPr lang="en-US" sz="1500" dirty="0"/>
          </a:p>
        </p:txBody>
      </p:sp>
      <p:sp>
        <p:nvSpPr>
          <p:cNvPr id="8" name="Text 5"/>
          <p:cNvSpPr/>
          <p:nvPr/>
        </p:nvSpPr>
        <p:spPr>
          <a:xfrm>
            <a:off x="9017000" y="5511800"/>
            <a:ext cx="1905000" cy="317500"/>
          </a:xfrm>
          <a:custGeom>
            <a:avLst/>
            <a:gdLst/>
            <a:ahLst/>
            <a:cxnLst/>
            <a:rect l="l" t="t" r="r" b="b"/>
            <a:pathLst>
              <a:path w="1905000" h="317500">
                <a:moveTo>
                  <a:pt x="152400" y="0"/>
                </a:moveTo>
                <a:lnTo>
                  <a:pt x="1752600" y="0"/>
                </a:lnTo>
                <a:arcTo hR="152400" wR="152400" stAng="16200000" swAng="5400000"/>
                <a:lnTo>
                  <a:pt x="1905000" y="165100"/>
                </a:lnTo>
                <a:arcTo hR="152400" wR="152400" stAng="0" swAng="5400000"/>
                <a:lnTo>
                  <a:pt x="152400" y="317500"/>
                </a:lnTo>
                <a:arcTo hR="152400" wR="152400" stAng="5400000" swAng="5400000"/>
                <a:lnTo>
                  <a:pt x="0" y="152400"/>
                </a:lnTo>
                <a:arcTo hR="152400" wR="152400" stAng="10800000" swAng="5400000"/>
                <a:close/>
              </a:path>
            </a:pathLst>
          </a:custGeom>
          <a:solidFill>
            <a:srgbClr val="F2A23A"/>
          </a:solidFill>
          <a:ln/>
        </p:spPr>
        <p:txBody>
          <a:bodyPr wrap="square" lIns="0" tIns="25400" rIns="0" bIns="0" rtlCol="0" anchor="t">
            <a:normAutofit/>
          </a:bodyPr>
          <a:lstStyle/>
          <a:p>
            <a:pPr algn="ctr" indent="0" marL="0">
              <a:lnSpc>
                <a:spcPts val="2100"/>
              </a:lnSpc>
              <a:buNone/>
            </a:pPr>
            <a:r>
              <a:rPr lang="en-US" sz="1500" b="1" dirty="0">
                <a:solidFill>
                  <a:srgbClr val="1D1430"/>
                </a:solidFill>
                <a:latin typeface="Nunito" pitchFamily="34" charset="0"/>
                <a:ea typeface="Nunito" pitchFamily="34" charset="-122"/>
                <a:cs typeface="Nunito" pitchFamily="34" charset="-120"/>
              </a:rPr>
              <a:t>la planta baja</a:t>
            </a:r>
            <a:endParaRPr lang="en-US" sz="1500" dirty="0"/>
          </a:p>
        </p:txBody>
      </p:sp>
      <p:sp>
        <p:nvSpPr>
          <p:cNvPr id="9" name="Shape 6"/>
          <p:cNvSpPr/>
          <p:nvPr/>
        </p:nvSpPr>
        <p:spPr>
          <a:xfrm>
            <a:off x="822325" y="1914525"/>
            <a:ext cx="2076450" cy="1753870"/>
          </a:xfrm>
          <a:prstGeom prst="roundRect">
            <a:avLst>
              <a:gd name="adj" fmla="val 6698"/>
            </a:avLst>
          </a:prstGeom>
          <a:solidFill>
            <a:srgbClr val="2C2140"/>
          </a:solidFill>
          <a:ln w="19050">
            <a:solidFill>
              <a:srgbClr val="F2A23A"/>
            </a:solidFill>
            <a:prstDash val="dash"/>
          </a:ln>
        </p:spPr>
      </p:sp>
      <p:sp>
        <p:nvSpPr>
          <p:cNvPr id="10" name="Text 7"/>
          <p:cNvSpPr/>
          <p:nvPr/>
        </p:nvSpPr>
        <p:spPr>
          <a:xfrm>
            <a:off x="980440" y="2072639"/>
            <a:ext cx="1813027" cy="41656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F2A23A"/>
                </a:solidFill>
                <a:latin typeface="Caveat" pitchFamily="18" charset="0"/>
                <a:ea typeface="Caveat" pitchFamily="18" charset="-122"/>
                <a:cs typeface="Caveat" pitchFamily="18" charset="-120"/>
              </a:rPr>
              <a:t>¡Ojo!</a:t>
            </a:r>
            <a:endParaRPr lang="en-US" sz="2200" dirty="0"/>
          </a:p>
        </p:txBody>
      </p:sp>
      <p:sp>
        <p:nvSpPr>
          <p:cNvPr id="11" name="Text 8"/>
          <p:cNvSpPr/>
          <p:nvPr/>
        </p:nvSpPr>
        <p:spPr>
          <a:xfrm>
            <a:off x="980440" y="2514600"/>
            <a:ext cx="1813027" cy="10210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0E4"/>
                </a:solidFill>
                <a:latin typeface="Nunito" pitchFamily="34" charset="0"/>
                <a:ea typeface="Nunito" pitchFamily="34" charset="-122"/>
                <a:cs typeface="Nunito" pitchFamily="34" charset="-120"/>
              </a:rPr>
              <a:t>primero → </a:t>
            </a:r>
            <a:r>
              <a:rPr lang="en-US" sz="1400" b="1" dirty="0">
                <a:solidFill>
                  <a:srgbClr val="F6F0E4"/>
                </a:solidFill>
                <a:latin typeface="Nunito" pitchFamily="34" charset="0"/>
                <a:ea typeface="Nunito" pitchFamily="34" charset="-122"/>
                <a:cs typeface="Nunito" pitchFamily="34" charset="-120"/>
              </a:rPr>
              <a:t>primer</a:t>
            </a:r>
            <a:r>
              <a:rPr lang="en-US" sz="1400" dirty="0">
                <a:solidFill>
                  <a:srgbClr val="F6F0E4"/>
                </a:solidFill>
                <a:latin typeface="Nunito" pitchFamily="34" charset="0"/>
                <a:ea typeface="Nunito" pitchFamily="34" charset="-122"/>
                <a:cs typeface="Nunito" pitchFamily="34" charset="-120"/>
              </a:rPr>
              <a:t> piso</a:t>
            </a:r>
            <a:endParaRPr lang="en-US" sz="1400" dirty="0"/>
          </a:p>
          <a:p>
            <a:pPr algn="l" indent="0" marL="0">
              <a:lnSpc>
                <a:spcPts val="1960"/>
              </a:lnSpc>
              <a:buNone/>
            </a:pPr>
            <a:r>
              <a:rPr lang="en-US" sz="1400" dirty="0">
                <a:solidFill>
                  <a:srgbClr val="F6F0E4"/>
                </a:solidFill>
                <a:latin typeface="Nunito" pitchFamily="34" charset="0"/>
                <a:ea typeface="Nunito" pitchFamily="34" charset="-122"/>
                <a:cs typeface="Nunito" pitchFamily="34" charset="-120"/>
              </a:rPr>
              <a:t>segundo piso</a:t>
            </a:r>
            <a:endParaRPr lang="en-US" sz="1400" dirty="0"/>
          </a:p>
          <a:p>
            <a:pPr algn="l" indent="0" marL="0">
              <a:lnSpc>
                <a:spcPts val="1960"/>
              </a:lnSpc>
              <a:buNone/>
            </a:pPr>
            <a:r>
              <a:rPr lang="en-US" sz="1400" dirty="0">
                <a:solidFill>
                  <a:srgbClr val="F6F0E4"/>
                </a:solidFill>
                <a:latin typeface="Nunito" pitchFamily="34" charset="0"/>
                <a:ea typeface="Nunito" pitchFamily="34" charset="-122"/>
                <a:cs typeface="Nunito" pitchFamily="34" charset="-120"/>
              </a:rPr>
              <a:t>tercero → </a:t>
            </a:r>
            <a:r>
              <a:rPr lang="en-US" sz="1400" b="1" dirty="0">
                <a:solidFill>
                  <a:srgbClr val="F6F0E4"/>
                </a:solidFill>
                <a:latin typeface="Nunito" pitchFamily="34" charset="0"/>
                <a:ea typeface="Nunito" pitchFamily="34" charset="-122"/>
                <a:cs typeface="Nunito" pitchFamily="34" charset="-120"/>
              </a:rPr>
              <a:t>tercer</a:t>
            </a:r>
            <a:r>
              <a:rPr lang="en-US" sz="1400" dirty="0">
                <a:solidFill>
                  <a:srgbClr val="F6F0E4"/>
                </a:solidFill>
                <a:latin typeface="Nunito" pitchFamily="34" charset="0"/>
                <a:ea typeface="Nunito" pitchFamily="34" charset="-122"/>
                <a:cs typeface="Nunito" pitchFamily="34" charset="-120"/>
              </a:rPr>
              <a:t> piso</a:t>
            </a:r>
            <a:endParaRPr lang="en-US" sz="1400" dirty="0"/>
          </a:p>
        </p:txBody>
      </p:sp>
      <p:sp>
        <p:nvSpPr>
          <p:cNvPr id="12" name="Text 9"/>
          <p:cNvSpPr/>
          <p:nvPr/>
        </p:nvSpPr>
        <p:spPr>
          <a:xfrm>
            <a:off x="6408420" y="6238239"/>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D1430"/>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0E4"/>
                </a:solidFill>
                <a:latin typeface="Fredoka" pitchFamily="18" charset="0"/>
                <a:ea typeface="Fredoka" pitchFamily="18" charset="-122"/>
                <a:cs typeface="Fredoka" pitchFamily="18" charset="-120"/>
              </a:rPr>
              <a:t>Vocabulario </a:t>
            </a:r>
            <a:r>
              <a:rPr lang="en-US" sz="3600" b="1" i="0" dirty="0">
                <a:solidFill>
                  <a:srgbClr val="C9A0FF"/>
                </a:solidFill>
                <a:latin typeface="Fredoka" pitchFamily="18" charset="0"/>
                <a:ea typeface="Fredoka" pitchFamily="18" charset="-122"/>
                <a:cs typeface="Fredoka" pitchFamily="18" charset="-120"/>
              </a:rPr>
              <a:t>3</a:t>
            </a:r>
            <a:r>
              <a:rPr lang="en-US" sz="3600" b="1" i="0" dirty="0">
                <a:solidFill>
                  <a:srgbClr val="F6F0E4"/>
                </a:solidFill>
                <a:latin typeface="Fredoka" pitchFamily="18" charset="0"/>
                <a:ea typeface="Fredoka" pitchFamily="18" charset="-122"/>
                <a:cs typeface="Fredoka" pitchFamily="18" charset="-120"/>
              </a:rPr>
              <a:t> · los muebles y las cosas</a:t>
            </a:r>
            <a:endParaRPr lang="en-US" sz="3600" dirty="0"/>
          </a:p>
        </p:txBody>
      </p:sp>
      <p:sp>
        <p:nvSpPr>
          <p:cNvPr id="3" name="Shape 1"/>
          <p:cNvSpPr/>
          <p:nvPr/>
        </p:nvSpPr>
        <p:spPr>
          <a:xfrm>
            <a:off x="812800" y="1620521"/>
            <a:ext cx="2489200" cy="1701800"/>
          </a:xfrm>
          <a:prstGeom prst="roundRect">
            <a:avLst>
              <a:gd name="adj" fmla="val 8955"/>
            </a:avLst>
          </a:prstGeom>
          <a:solidFill>
            <a:srgbClr val="F6F0E4"/>
          </a:solidFill>
          <a:ln/>
        </p:spPr>
      </p:sp>
      <p:pic>
        <p:nvPicPr>
          <p:cNvPr id="4" name="Image 0" descr="piano">    </p:cNvPr>
          <p:cNvPicPr>
            <a:picLocks noChangeAspect="1"/>
          </p:cNvPicPr>
          <p:nvPr/>
        </p:nvPicPr>
        <p:blipFill>
          <a:blip r:embed="rId1"/>
          <a:srcRect l="0" r="0" t="0" b="0"/>
          <a:stretch/>
        </p:blipFill>
        <p:spPr>
          <a:xfrm>
            <a:off x="1612900" y="1798321"/>
            <a:ext cx="889000" cy="889000"/>
          </a:xfrm>
          <a:prstGeom prst="rect">
            <a:avLst/>
          </a:prstGeom>
        </p:spPr>
      </p:pic>
      <p:sp>
        <p:nvSpPr>
          <p:cNvPr id="5" name="Text 2"/>
          <p:cNvSpPr/>
          <p:nvPr/>
        </p:nvSpPr>
        <p:spPr>
          <a:xfrm>
            <a:off x="1515531" y="2788921"/>
            <a:ext cx="1083659"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el</a:t>
            </a:r>
            <a:r>
              <a:rPr lang="en-US" sz="2000" dirty="0">
                <a:solidFill>
                  <a:srgbClr val="F6F0E4"/>
                </a:solidFill>
                <a:latin typeface="Nunito" pitchFamily="34" charset="0"/>
                <a:ea typeface="Nunito" pitchFamily="34" charset="-122"/>
                <a:cs typeface="Nunito" pitchFamily="34" charset="-120"/>
              </a:rPr>
              <a:t> piano</a:t>
            </a:r>
            <a:endParaRPr lang="en-US" sz="2000" dirty="0"/>
          </a:p>
        </p:txBody>
      </p:sp>
      <p:sp>
        <p:nvSpPr>
          <p:cNvPr id="6" name="Shape 3"/>
          <p:cNvSpPr/>
          <p:nvPr/>
        </p:nvSpPr>
        <p:spPr>
          <a:xfrm>
            <a:off x="3505200" y="1620521"/>
            <a:ext cx="2489200" cy="1701800"/>
          </a:xfrm>
          <a:prstGeom prst="roundRect">
            <a:avLst>
              <a:gd name="adj" fmla="val 8955"/>
            </a:avLst>
          </a:prstGeom>
          <a:solidFill>
            <a:srgbClr val="F6F0E4"/>
          </a:solidFill>
          <a:ln/>
        </p:spPr>
      </p:sp>
      <p:pic>
        <p:nvPicPr>
          <p:cNvPr id="7" name="Image 1" descr="sillón">    </p:cNvPr>
          <p:cNvPicPr>
            <a:picLocks noChangeAspect="1"/>
          </p:cNvPicPr>
          <p:nvPr/>
        </p:nvPicPr>
        <p:blipFill>
          <a:blip r:embed="rId2"/>
          <a:srcRect l="0" r="0" t="0" b="0"/>
          <a:stretch/>
        </p:blipFill>
        <p:spPr>
          <a:xfrm>
            <a:off x="4305300" y="1798321"/>
            <a:ext cx="889000" cy="889000"/>
          </a:xfrm>
          <a:prstGeom prst="rect">
            <a:avLst/>
          </a:prstGeom>
        </p:spPr>
      </p:pic>
      <p:sp>
        <p:nvSpPr>
          <p:cNvPr id="8" name="Text 4"/>
          <p:cNvSpPr/>
          <p:nvPr/>
        </p:nvSpPr>
        <p:spPr>
          <a:xfrm>
            <a:off x="4214789" y="2788921"/>
            <a:ext cx="1069943"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el</a:t>
            </a:r>
            <a:r>
              <a:rPr lang="en-US" sz="2000" dirty="0">
                <a:solidFill>
                  <a:srgbClr val="F6F0E4"/>
                </a:solidFill>
                <a:latin typeface="Nunito" pitchFamily="34" charset="0"/>
                <a:ea typeface="Nunito" pitchFamily="34" charset="-122"/>
                <a:cs typeface="Nunito" pitchFamily="34" charset="-120"/>
              </a:rPr>
              <a:t> sillón</a:t>
            </a:r>
            <a:endParaRPr lang="en-US" sz="2000" dirty="0"/>
          </a:p>
        </p:txBody>
      </p:sp>
      <p:sp>
        <p:nvSpPr>
          <p:cNvPr id="9" name="Shape 5"/>
          <p:cNvSpPr/>
          <p:nvPr/>
        </p:nvSpPr>
        <p:spPr>
          <a:xfrm>
            <a:off x="6197600" y="1620521"/>
            <a:ext cx="2489200" cy="1701800"/>
          </a:xfrm>
          <a:prstGeom prst="roundRect">
            <a:avLst>
              <a:gd name="adj" fmla="val 8955"/>
            </a:avLst>
          </a:prstGeom>
          <a:solidFill>
            <a:srgbClr val="F6F0E4"/>
          </a:solidFill>
          <a:ln/>
        </p:spPr>
      </p:sp>
      <p:pic>
        <p:nvPicPr>
          <p:cNvPr id="10" name="Image 2" descr="silla">    </p:cNvPr>
          <p:cNvPicPr>
            <a:picLocks noChangeAspect="1"/>
          </p:cNvPicPr>
          <p:nvPr/>
        </p:nvPicPr>
        <p:blipFill>
          <a:blip r:embed="rId3"/>
          <a:srcRect l="0" r="0" t="0" b="0"/>
          <a:stretch/>
        </p:blipFill>
        <p:spPr>
          <a:xfrm>
            <a:off x="6997700" y="1798321"/>
            <a:ext cx="889000" cy="889000"/>
          </a:xfrm>
          <a:prstGeom prst="rect">
            <a:avLst/>
          </a:prstGeom>
        </p:spPr>
      </p:pic>
      <p:sp>
        <p:nvSpPr>
          <p:cNvPr id="11" name="Text 6"/>
          <p:cNvSpPr/>
          <p:nvPr/>
        </p:nvSpPr>
        <p:spPr>
          <a:xfrm>
            <a:off x="6997288" y="2788921"/>
            <a:ext cx="889826"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la</a:t>
            </a:r>
            <a:r>
              <a:rPr lang="en-US" sz="2000" dirty="0">
                <a:solidFill>
                  <a:srgbClr val="F6F0E4"/>
                </a:solidFill>
                <a:latin typeface="Nunito" pitchFamily="34" charset="0"/>
                <a:ea typeface="Nunito" pitchFamily="34" charset="-122"/>
                <a:cs typeface="Nunito" pitchFamily="34" charset="-120"/>
              </a:rPr>
              <a:t> silla</a:t>
            </a:r>
            <a:endParaRPr lang="en-US" sz="2000" dirty="0"/>
          </a:p>
        </p:txBody>
      </p:sp>
      <p:sp>
        <p:nvSpPr>
          <p:cNvPr id="12" name="Shape 7"/>
          <p:cNvSpPr/>
          <p:nvPr/>
        </p:nvSpPr>
        <p:spPr>
          <a:xfrm>
            <a:off x="8890000" y="1620521"/>
            <a:ext cx="2489200" cy="1701800"/>
          </a:xfrm>
          <a:prstGeom prst="roundRect">
            <a:avLst>
              <a:gd name="adj" fmla="val 8955"/>
            </a:avLst>
          </a:prstGeom>
          <a:solidFill>
            <a:srgbClr val="F6F0E4"/>
          </a:solidFill>
          <a:ln/>
        </p:spPr>
      </p:sp>
      <p:pic>
        <p:nvPicPr>
          <p:cNvPr id="13" name="Image 3" descr="cama">    </p:cNvPr>
          <p:cNvPicPr>
            <a:picLocks noChangeAspect="1"/>
          </p:cNvPicPr>
          <p:nvPr/>
        </p:nvPicPr>
        <p:blipFill>
          <a:blip r:embed="rId4"/>
          <a:srcRect l="0" r="0" t="0" b="0"/>
          <a:stretch/>
        </p:blipFill>
        <p:spPr>
          <a:xfrm>
            <a:off x="9690100" y="1798321"/>
            <a:ext cx="889000" cy="889000"/>
          </a:xfrm>
          <a:prstGeom prst="rect">
            <a:avLst/>
          </a:prstGeom>
        </p:spPr>
      </p:pic>
      <p:sp>
        <p:nvSpPr>
          <p:cNvPr id="14" name="Text 8"/>
          <p:cNvSpPr/>
          <p:nvPr/>
        </p:nvSpPr>
        <p:spPr>
          <a:xfrm>
            <a:off x="9607391" y="2788921"/>
            <a:ext cx="1054418"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la</a:t>
            </a:r>
            <a:r>
              <a:rPr lang="en-US" sz="2000" dirty="0">
                <a:solidFill>
                  <a:srgbClr val="F6F0E4"/>
                </a:solidFill>
                <a:latin typeface="Nunito" pitchFamily="34" charset="0"/>
                <a:ea typeface="Nunito" pitchFamily="34" charset="-122"/>
                <a:cs typeface="Nunito" pitchFamily="34" charset="-120"/>
              </a:rPr>
              <a:t> cama</a:t>
            </a:r>
            <a:endParaRPr lang="en-US" sz="2000" dirty="0"/>
          </a:p>
        </p:txBody>
      </p:sp>
      <p:sp>
        <p:nvSpPr>
          <p:cNvPr id="15" name="Shape 9"/>
          <p:cNvSpPr/>
          <p:nvPr/>
        </p:nvSpPr>
        <p:spPr>
          <a:xfrm>
            <a:off x="812800" y="3525521"/>
            <a:ext cx="2489200" cy="1701800"/>
          </a:xfrm>
          <a:prstGeom prst="roundRect">
            <a:avLst>
              <a:gd name="adj" fmla="val 8955"/>
            </a:avLst>
          </a:prstGeom>
          <a:solidFill>
            <a:srgbClr val="F6F0E4"/>
          </a:solidFill>
          <a:ln/>
        </p:spPr>
      </p:sp>
      <p:pic>
        <p:nvPicPr>
          <p:cNvPr id="16" name="Image 4" descr="espejo">    </p:cNvPr>
          <p:cNvPicPr>
            <a:picLocks noChangeAspect="1"/>
          </p:cNvPicPr>
          <p:nvPr/>
        </p:nvPicPr>
        <p:blipFill>
          <a:blip r:embed="rId5"/>
          <a:srcRect l="0" r="0" t="0" b="0"/>
          <a:stretch/>
        </p:blipFill>
        <p:spPr>
          <a:xfrm>
            <a:off x="1612900" y="3703321"/>
            <a:ext cx="889000" cy="889000"/>
          </a:xfrm>
          <a:prstGeom prst="rect">
            <a:avLst/>
          </a:prstGeom>
        </p:spPr>
      </p:pic>
      <p:sp>
        <p:nvSpPr>
          <p:cNvPr id="17" name="Text 10"/>
          <p:cNvSpPr/>
          <p:nvPr/>
        </p:nvSpPr>
        <p:spPr>
          <a:xfrm>
            <a:off x="1446848" y="4693921"/>
            <a:ext cx="1221105"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el</a:t>
            </a:r>
            <a:r>
              <a:rPr lang="en-US" sz="2000" dirty="0">
                <a:solidFill>
                  <a:srgbClr val="F6F0E4"/>
                </a:solidFill>
                <a:latin typeface="Nunito" pitchFamily="34" charset="0"/>
                <a:ea typeface="Nunito" pitchFamily="34" charset="-122"/>
                <a:cs typeface="Nunito" pitchFamily="34" charset="-120"/>
              </a:rPr>
              <a:t> espejo</a:t>
            </a:r>
            <a:endParaRPr lang="en-US" sz="2000" dirty="0"/>
          </a:p>
        </p:txBody>
      </p:sp>
      <p:sp>
        <p:nvSpPr>
          <p:cNvPr id="18" name="Shape 11"/>
          <p:cNvSpPr/>
          <p:nvPr/>
        </p:nvSpPr>
        <p:spPr>
          <a:xfrm>
            <a:off x="3505200" y="3525521"/>
            <a:ext cx="2489200" cy="1701800"/>
          </a:xfrm>
          <a:prstGeom prst="roundRect">
            <a:avLst>
              <a:gd name="adj" fmla="val 8955"/>
            </a:avLst>
          </a:prstGeom>
          <a:solidFill>
            <a:srgbClr val="F6F0E4"/>
          </a:solidFill>
          <a:ln/>
        </p:spPr>
      </p:sp>
      <p:pic>
        <p:nvPicPr>
          <p:cNvPr id="19" name="Image 5" descr="cuadro">    </p:cNvPr>
          <p:cNvPicPr>
            <a:picLocks noChangeAspect="1"/>
          </p:cNvPicPr>
          <p:nvPr/>
        </p:nvPicPr>
        <p:blipFill>
          <a:blip r:embed="rId6"/>
          <a:srcRect l="0" r="0" t="0" b="0"/>
          <a:stretch/>
        </p:blipFill>
        <p:spPr>
          <a:xfrm>
            <a:off x="4305300" y="3703321"/>
            <a:ext cx="889000" cy="889000"/>
          </a:xfrm>
          <a:prstGeom prst="rect">
            <a:avLst/>
          </a:prstGeom>
        </p:spPr>
      </p:pic>
      <p:sp>
        <p:nvSpPr>
          <p:cNvPr id="20" name="Text 12"/>
          <p:cNvSpPr/>
          <p:nvPr/>
        </p:nvSpPr>
        <p:spPr>
          <a:xfrm>
            <a:off x="4120205" y="4693921"/>
            <a:ext cx="1259110"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el</a:t>
            </a:r>
            <a:r>
              <a:rPr lang="en-US" sz="2000" dirty="0">
                <a:solidFill>
                  <a:srgbClr val="F6F0E4"/>
                </a:solidFill>
                <a:latin typeface="Nunito" pitchFamily="34" charset="0"/>
                <a:ea typeface="Nunito" pitchFamily="34" charset="-122"/>
                <a:cs typeface="Nunito" pitchFamily="34" charset="-120"/>
              </a:rPr>
              <a:t> cuadro</a:t>
            </a:r>
            <a:endParaRPr lang="en-US" sz="2000" dirty="0"/>
          </a:p>
        </p:txBody>
      </p:sp>
      <p:sp>
        <p:nvSpPr>
          <p:cNvPr id="21" name="Shape 13"/>
          <p:cNvSpPr/>
          <p:nvPr/>
        </p:nvSpPr>
        <p:spPr>
          <a:xfrm>
            <a:off x="6197600" y="3525521"/>
            <a:ext cx="2489200" cy="1701800"/>
          </a:xfrm>
          <a:prstGeom prst="roundRect">
            <a:avLst>
              <a:gd name="adj" fmla="val 8955"/>
            </a:avLst>
          </a:prstGeom>
          <a:solidFill>
            <a:srgbClr val="F6F0E4"/>
          </a:solidFill>
          <a:ln/>
        </p:spPr>
      </p:sp>
      <p:pic>
        <p:nvPicPr>
          <p:cNvPr id="22" name="Image 6" descr="caja">    </p:cNvPr>
          <p:cNvPicPr>
            <a:picLocks noChangeAspect="1"/>
          </p:cNvPicPr>
          <p:nvPr/>
        </p:nvPicPr>
        <p:blipFill>
          <a:blip r:embed="rId7"/>
          <a:srcRect l="0" r="0" t="0" b="0"/>
          <a:stretch/>
        </p:blipFill>
        <p:spPr>
          <a:xfrm>
            <a:off x="6997700" y="3703321"/>
            <a:ext cx="889000" cy="889000"/>
          </a:xfrm>
          <a:prstGeom prst="rect">
            <a:avLst/>
          </a:prstGeom>
        </p:spPr>
      </p:pic>
      <p:sp>
        <p:nvSpPr>
          <p:cNvPr id="23" name="Text 14"/>
          <p:cNvSpPr/>
          <p:nvPr/>
        </p:nvSpPr>
        <p:spPr>
          <a:xfrm>
            <a:off x="7009479" y="4693921"/>
            <a:ext cx="865442"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la</a:t>
            </a:r>
            <a:r>
              <a:rPr lang="en-US" sz="2000" dirty="0">
                <a:solidFill>
                  <a:srgbClr val="F6F0E4"/>
                </a:solidFill>
                <a:latin typeface="Nunito" pitchFamily="34" charset="0"/>
                <a:ea typeface="Nunito" pitchFamily="34" charset="-122"/>
                <a:cs typeface="Nunito" pitchFamily="34" charset="-120"/>
              </a:rPr>
              <a:t> caja</a:t>
            </a:r>
            <a:endParaRPr lang="en-US" sz="2000" dirty="0"/>
          </a:p>
        </p:txBody>
      </p:sp>
      <p:sp>
        <p:nvSpPr>
          <p:cNvPr id="24" name="Shape 15"/>
          <p:cNvSpPr/>
          <p:nvPr/>
        </p:nvSpPr>
        <p:spPr>
          <a:xfrm>
            <a:off x="8890000" y="3525521"/>
            <a:ext cx="2489200" cy="1701800"/>
          </a:xfrm>
          <a:prstGeom prst="roundRect">
            <a:avLst>
              <a:gd name="adj" fmla="val 8955"/>
            </a:avLst>
          </a:prstGeom>
          <a:solidFill>
            <a:srgbClr val="F6F0E4"/>
          </a:solidFill>
          <a:ln/>
        </p:spPr>
      </p:sp>
      <p:pic>
        <p:nvPicPr>
          <p:cNvPr id="25" name="Image 7" descr="vela">    </p:cNvPr>
          <p:cNvPicPr>
            <a:picLocks noChangeAspect="1"/>
          </p:cNvPicPr>
          <p:nvPr/>
        </p:nvPicPr>
        <p:blipFill>
          <a:blip r:embed="rId8"/>
          <a:srcRect l="0" r="0" t="0" b="0"/>
          <a:stretch/>
        </p:blipFill>
        <p:spPr>
          <a:xfrm>
            <a:off x="9690100" y="3703321"/>
            <a:ext cx="889000" cy="889000"/>
          </a:xfrm>
          <a:prstGeom prst="rect">
            <a:avLst/>
          </a:prstGeom>
        </p:spPr>
      </p:pic>
      <p:sp>
        <p:nvSpPr>
          <p:cNvPr id="26" name="Text 16"/>
          <p:cNvSpPr/>
          <p:nvPr/>
        </p:nvSpPr>
        <p:spPr>
          <a:xfrm>
            <a:off x="9685020" y="4693921"/>
            <a:ext cx="899160"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la</a:t>
            </a:r>
            <a:r>
              <a:rPr lang="en-US" sz="2000" dirty="0">
                <a:solidFill>
                  <a:srgbClr val="F6F0E4"/>
                </a:solidFill>
                <a:latin typeface="Nunito" pitchFamily="34" charset="0"/>
                <a:ea typeface="Nunito" pitchFamily="34" charset="-122"/>
                <a:cs typeface="Nunito" pitchFamily="34" charset="-120"/>
              </a:rPr>
              <a:t> vela</a:t>
            </a:r>
            <a:endParaRPr lang="en-US" sz="2000" dirty="0"/>
          </a:p>
        </p:txBody>
      </p:sp>
      <p:sp>
        <p:nvSpPr>
          <p:cNvPr id="27" name="Text 17"/>
          <p:cNvSpPr/>
          <p:nvPr/>
        </p:nvSpPr>
        <p:spPr>
          <a:xfrm>
            <a:off x="812800" y="6238239"/>
            <a:ext cx="392430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82A8"/>
                </a:solidFill>
                <a:latin typeface="Nunito" pitchFamily="34" charset="0"/>
                <a:ea typeface="Nunito" pitchFamily="34" charset="-122"/>
                <a:cs typeface="Nunito" pitchFamily="34" charset="-120"/>
              </a:rPr>
              <a:t>Iconos: Twemoji (CC BY 4.0)</a:t>
            </a:r>
            <a:endParaRPr lang="en-US" sz="1200" dirty="0"/>
          </a:p>
        </p:txBody>
      </p:sp>
      <p:sp>
        <p:nvSpPr>
          <p:cNvPr id="28" name="Text 18"/>
          <p:cNvSpPr/>
          <p:nvPr/>
        </p:nvSpPr>
        <p:spPr>
          <a:xfrm>
            <a:off x="6408420" y="6238239"/>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D1430"/>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0E4"/>
                </a:solidFill>
                <a:latin typeface="Fredoka" pitchFamily="18" charset="0"/>
                <a:ea typeface="Fredoka" pitchFamily="18" charset="-122"/>
                <a:cs typeface="Fredoka" pitchFamily="18" charset="-120"/>
              </a:rPr>
              <a:t>Vocabulario </a:t>
            </a:r>
            <a:r>
              <a:rPr lang="en-US" sz="3600" b="1" i="0" dirty="0">
                <a:solidFill>
                  <a:srgbClr val="C9A0FF"/>
                </a:solidFill>
                <a:latin typeface="Fredoka" pitchFamily="18" charset="0"/>
                <a:ea typeface="Fredoka" pitchFamily="18" charset="-122"/>
                <a:cs typeface="Fredoka" pitchFamily="18" charset="-120"/>
              </a:rPr>
              <a:t>3</a:t>
            </a:r>
            <a:r>
              <a:rPr lang="en-US" sz="3600" b="1" i="0" dirty="0">
                <a:solidFill>
                  <a:srgbClr val="F6F0E4"/>
                </a:solidFill>
                <a:latin typeface="Fredoka" pitchFamily="18" charset="0"/>
                <a:ea typeface="Fredoka" pitchFamily="18" charset="-122"/>
                <a:cs typeface="Fredoka" pitchFamily="18" charset="-120"/>
              </a:rPr>
              <a:t> · los muebles y las cosas</a:t>
            </a:r>
            <a:endParaRPr lang="en-US" sz="3600" dirty="0"/>
          </a:p>
        </p:txBody>
      </p:sp>
      <p:sp>
        <p:nvSpPr>
          <p:cNvPr id="3" name="Shape 1"/>
          <p:cNvSpPr/>
          <p:nvPr/>
        </p:nvSpPr>
        <p:spPr>
          <a:xfrm>
            <a:off x="812800" y="1620521"/>
            <a:ext cx="2489200" cy="1701800"/>
          </a:xfrm>
          <a:prstGeom prst="roundRect">
            <a:avLst>
              <a:gd name="adj" fmla="val 8955"/>
            </a:avLst>
          </a:prstGeom>
          <a:solidFill>
            <a:srgbClr val="F6F0E4"/>
          </a:solidFill>
          <a:ln/>
        </p:spPr>
      </p:sp>
      <p:pic>
        <p:nvPicPr>
          <p:cNvPr id="4" name="Image 0" descr="piano">    </p:cNvPr>
          <p:cNvPicPr>
            <a:picLocks noChangeAspect="1"/>
          </p:cNvPicPr>
          <p:nvPr/>
        </p:nvPicPr>
        <p:blipFill>
          <a:blip r:embed="rId1"/>
          <a:srcRect l="0" r="0" t="0" b="0"/>
          <a:stretch/>
        </p:blipFill>
        <p:spPr>
          <a:xfrm>
            <a:off x="1612900" y="1798321"/>
            <a:ext cx="889000" cy="889000"/>
          </a:xfrm>
          <a:prstGeom prst="rect">
            <a:avLst/>
          </a:prstGeom>
        </p:spPr>
      </p:pic>
      <p:sp>
        <p:nvSpPr>
          <p:cNvPr id="5" name="Text 2"/>
          <p:cNvSpPr/>
          <p:nvPr/>
        </p:nvSpPr>
        <p:spPr>
          <a:xfrm>
            <a:off x="1515531" y="2788921"/>
            <a:ext cx="1083659"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el</a:t>
            </a:r>
            <a:r>
              <a:rPr lang="en-US" sz="2000" dirty="0">
                <a:solidFill>
                  <a:srgbClr val="1D1430"/>
                </a:solidFill>
                <a:latin typeface="Nunito" pitchFamily="34" charset="0"/>
                <a:ea typeface="Nunito" pitchFamily="34" charset="-122"/>
                <a:cs typeface="Nunito" pitchFamily="34" charset="-120"/>
              </a:rPr>
              <a:t> piano</a:t>
            </a:r>
            <a:endParaRPr lang="en-US" sz="2000" dirty="0"/>
          </a:p>
        </p:txBody>
      </p:sp>
      <p:sp>
        <p:nvSpPr>
          <p:cNvPr id="6" name="Shape 3"/>
          <p:cNvSpPr/>
          <p:nvPr/>
        </p:nvSpPr>
        <p:spPr>
          <a:xfrm>
            <a:off x="3505200" y="1620521"/>
            <a:ext cx="2489200" cy="1701800"/>
          </a:xfrm>
          <a:prstGeom prst="roundRect">
            <a:avLst>
              <a:gd name="adj" fmla="val 8955"/>
            </a:avLst>
          </a:prstGeom>
          <a:solidFill>
            <a:srgbClr val="F6F0E4"/>
          </a:solidFill>
          <a:ln/>
        </p:spPr>
      </p:sp>
      <p:pic>
        <p:nvPicPr>
          <p:cNvPr id="7" name="Image 1" descr="sillón">    </p:cNvPr>
          <p:cNvPicPr>
            <a:picLocks noChangeAspect="1"/>
          </p:cNvPicPr>
          <p:nvPr/>
        </p:nvPicPr>
        <p:blipFill>
          <a:blip r:embed="rId2"/>
          <a:srcRect l="0" r="0" t="0" b="0"/>
          <a:stretch/>
        </p:blipFill>
        <p:spPr>
          <a:xfrm>
            <a:off x="4305300" y="1798321"/>
            <a:ext cx="889000" cy="889000"/>
          </a:xfrm>
          <a:prstGeom prst="rect">
            <a:avLst/>
          </a:prstGeom>
        </p:spPr>
      </p:pic>
      <p:sp>
        <p:nvSpPr>
          <p:cNvPr id="8" name="Text 4"/>
          <p:cNvSpPr/>
          <p:nvPr/>
        </p:nvSpPr>
        <p:spPr>
          <a:xfrm>
            <a:off x="4214789" y="2788921"/>
            <a:ext cx="1069943"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el</a:t>
            </a:r>
            <a:r>
              <a:rPr lang="en-US" sz="2000" dirty="0">
                <a:solidFill>
                  <a:srgbClr val="1D1430"/>
                </a:solidFill>
                <a:latin typeface="Nunito" pitchFamily="34" charset="0"/>
                <a:ea typeface="Nunito" pitchFamily="34" charset="-122"/>
                <a:cs typeface="Nunito" pitchFamily="34" charset="-120"/>
              </a:rPr>
              <a:t> sillón</a:t>
            </a:r>
            <a:endParaRPr lang="en-US" sz="2000" dirty="0"/>
          </a:p>
        </p:txBody>
      </p:sp>
      <p:sp>
        <p:nvSpPr>
          <p:cNvPr id="9" name="Shape 5"/>
          <p:cNvSpPr/>
          <p:nvPr/>
        </p:nvSpPr>
        <p:spPr>
          <a:xfrm>
            <a:off x="6197600" y="1620521"/>
            <a:ext cx="2489200" cy="1701800"/>
          </a:xfrm>
          <a:prstGeom prst="roundRect">
            <a:avLst>
              <a:gd name="adj" fmla="val 8955"/>
            </a:avLst>
          </a:prstGeom>
          <a:solidFill>
            <a:srgbClr val="F6F0E4"/>
          </a:solidFill>
          <a:ln/>
        </p:spPr>
      </p:sp>
      <p:pic>
        <p:nvPicPr>
          <p:cNvPr id="10" name="Image 2" descr="silla">    </p:cNvPr>
          <p:cNvPicPr>
            <a:picLocks noChangeAspect="1"/>
          </p:cNvPicPr>
          <p:nvPr/>
        </p:nvPicPr>
        <p:blipFill>
          <a:blip r:embed="rId3"/>
          <a:srcRect l="0" r="0" t="0" b="0"/>
          <a:stretch/>
        </p:blipFill>
        <p:spPr>
          <a:xfrm>
            <a:off x="6997700" y="1798321"/>
            <a:ext cx="889000" cy="889000"/>
          </a:xfrm>
          <a:prstGeom prst="rect">
            <a:avLst/>
          </a:prstGeom>
        </p:spPr>
      </p:pic>
      <p:sp>
        <p:nvSpPr>
          <p:cNvPr id="11" name="Text 6"/>
          <p:cNvSpPr/>
          <p:nvPr/>
        </p:nvSpPr>
        <p:spPr>
          <a:xfrm>
            <a:off x="6997288" y="2788921"/>
            <a:ext cx="889826"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la</a:t>
            </a:r>
            <a:r>
              <a:rPr lang="en-US" sz="2000" dirty="0">
                <a:solidFill>
                  <a:srgbClr val="1D1430"/>
                </a:solidFill>
                <a:latin typeface="Nunito" pitchFamily="34" charset="0"/>
                <a:ea typeface="Nunito" pitchFamily="34" charset="-122"/>
                <a:cs typeface="Nunito" pitchFamily="34" charset="-120"/>
              </a:rPr>
              <a:t> silla</a:t>
            </a:r>
            <a:endParaRPr lang="en-US" sz="2000" dirty="0"/>
          </a:p>
        </p:txBody>
      </p:sp>
      <p:sp>
        <p:nvSpPr>
          <p:cNvPr id="12" name="Shape 7"/>
          <p:cNvSpPr/>
          <p:nvPr/>
        </p:nvSpPr>
        <p:spPr>
          <a:xfrm>
            <a:off x="8890000" y="1620521"/>
            <a:ext cx="2489200" cy="1701800"/>
          </a:xfrm>
          <a:prstGeom prst="roundRect">
            <a:avLst>
              <a:gd name="adj" fmla="val 8955"/>
            </a:avLst>
          </a:prstGeom>
          <a:solidFill>
            <a:srgbClr val="F6F0E4"/>
          </a:solidFill>
          <a:ln/>
        </p:spPr>
      </p:sp>
      <p:pic>
        <p:nvPicPr>
          <p:cNvPr id="13" name="Image 3" descr="cama">    </p:cNvPr>
          <p:cNvPicPr>
            <a:picLocks noChangeAspect="1"/>
          </p:cNvPicPr>
          <p:nvPr/>
        </p:nvPicPr>
        <p:blipFill>
          <a:blip r:embed="rId4"/>
          <a:srcRect l="0" r="0" t="0" b="0"/>
          <a:stretch/>
        </p:blipFill>
        <p:spPr>
          <a:xfrm>
            <a:off x="9690100" y="1798321"/>
            <a:ext cx="889000" cy="889000"/>
          </a:xfrm>
          <a:prstGeom prst="rect">
            <a:avLst/>
          </a:prstGeom>
        </p:spPr>
      </p:pic>
      <p:sp>
        <p:nvSpPr>
          <p:cNvPr id="14" name="Text 8"/>
          <p:cNvSpPr/>
          <p:nvPr/>
        </p:nvSpPr>
        <p:spPr>
          <a:xfrm>
            <a:off x="9607391" y="2788921"/>
            <a:ext cx="1054418"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la</a:t>
            </a:r>
            <a:r>
              <a:rPr lang="en-US" sz="2000" dirty="0">
                <a:solidFill>
                  <a:srgbClr val="1D1430"/>
                </a:solidFill>
                <a:latin typeface="Nunito" pitchFamily="34" charset="0"/>
                <a:ea typeface="Nunito" pitchFamily="34" charset="-122"/>
                <a:cs typeface="Nunito" pitchFamily="34" charset="-120"/>
              </a:rPr>
              <a:t> cama</a:t>
            </a:r>
            <a:endParaRPr lang="en-US" sz="2000" dirty="0"/>
          </a:p>
        </p:txBody>
      </p:sp>
      <p:sp>
        <p:nvSpPr>
          <p:cNvPr id="15" name="Shape 9"/>
          <p:cNvSpPr/>
          <p:nvPr/>
        </p:nvSpPr>
        <p:spPr>
          <a:xfrm>
            <a:off x="812800" y="3525521"/>
            <a:ext cx="2489200" cy="1701800"/>
          </a:xfrm>
          <a:prstGeom prst="roundRect">
            <a:avLst>
              <a:gd name="adj" fmla="val 8955"/>
            </a:avLst>
          </a:prstGeom>
          <a:solidFill>
            <a:srgbClr val="F6F0E4"/>
          </a:solidFill>
          <a:ln/>
        </p:spPr>
      </p:sp>
      <p:pic>
        <p:nvPicPr>
          <p:cNvPr id="16" name="Image 4" descr="espejo">    </p:cNvPr>
          <p:cNvPicPr>
            <a:picLocks noChangeAspect="1"/>
          </p:cNvPicPr>
          <p:nvPr/>
        </p:nvPicPr>
        <p:blipFill>
          <a:blip r:embed="rId5"/>
          <a:srcRect l="0" r="0" t="0" b="0"/>
          <a:stretch/>
        </p:blipFill>
        <p:spPr>
          <a:xfrm>
            <a:off x="1612900" y="3703321"/>
            <a:ext cx="889000" cy="889000"/>
          </a:xfrm>
          <a:prstGeom prst="rect">
            <a:avLst/>
          </a:prstGeom>
        </p:spPr>
      </p:pic>
      <p:sp>
        <p:nvSpPr>
          <p:cNvPr id="17" name="Text 10"/>
          <p:cNvSpPr/>
          <p:nvPr/>
        </p:nvSpPr>
        <p:spPr>
          <a:xfrm>
            <a:off x="1446848" y="4693921"/>
            <a:ext cx="1221105"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el</a:t>
            </a:r>
            <a:r>
              <a:rPr lang="en-US" sz="2000" dirty="0">
                <a:solidFill>
                  <a:srgbClr val="1D1430"/>
                </a:solidFill>
                <a:latin typeface="Nunito" pitchFamily="34" charset="0"/>
                <a:ea typeface="Nunito" pitchFamily="34" charset="-122"/>
                <a:cs typeface="Nunito" pitchFamily="34" charset="-120"/>
              </a:rPr>
              <a:t> espejo</a:t>
            </a:r>
            <a:endParaRPr lang="en-US" sz="2000" dirty="0"/>
          </a:p>
        </p:txBody>
      </p:sp>
      <p:sp>
        <p:nvSpPr>
          <p:cNvPr id="18" name="Shape 11"/>
          <p:cNvSpPr/>
          <p:nvPr/>
        </p:nvSpPr>
        <p:spPr>
          <a:xfrm>
            <a:off x="3505200" y="3525521"/>
            <a:ext cx="2489200" cy="1701800"/>
          </a:xfrm>
          <a:prstGeom prst="roundRect">
            <a:avLst>
              <a:gd name="adj" fmla="val 8955"/>
            </a:avLst>
          </a:prstGeom>
          <a:solidFill>
            <a:srgbClr val="F6F0E4"/>
          </a:solidFill>
          <a:ln/>
        </p:spPr>
      </p:sp>
      <p:pic>
        <p:nvPicPr>
          <p:cNvPr id="19" name="Image 5" descr="cuadro">    </p:cNvPr>
          <p:cNvPicPr>
            <a:picLocks noChangeAspect="1"/>
          </p:cNvPicPr>
          <p:nvPr/>
        </p:nvPicPr>
        <p:blipFill>
          <a:blip r:embed="rId6"/>
          <a:srcRect l="0" r="0" t="0" b="0"/>
          <a:stretch/>
        </p:blipFill>
        <p:spPr>
          <a:xfrm>
            <a:off x="4305300" y="3703321"/>
            <a:ext cx="889000" cy="889000"/>
          </a:xfrm>
          <a:prstGeom prst="rect">
            <a:avLst/>
          </a:prstGeom>
        </p:spPr>
      </p:pic>
      <p:sp>
        <p:nvSpPr>
          <p:cNvPr id="20" name="Text 12"/>
          <p:cNvSpPr/>
          <p:nvPr/>
        </p:nvSpPr>
        <p:spPr>
          <a:xfrm>
            <a:off x="4120205" y="4693921"/>
            <a:ext cx="1259110"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el</a:t>
            </a:r>
            <a:r>
              <a:rPr lang="en-US" sz="2000" dirty="0">
                <a:solidFill>
                  <a:srgbClr val="1D1430"/>
                </a:solidFill>
                <a:latin typeface="Nunito" pitchFamily="34" charset="0"/>
                <a:ea typeface="Nunito" pitchFamily="34" charset="-122"/>
                <a:cs typeface="Nunito" pitchFamily="34" charset="-120"/>
              </a:rPr>
              <a:t> cuadro</a:t>
            </a:r>
            <a:endParaRPr lang="en-US" sz="2000" dirty="0"/>
          </a:p>
        </p:txBody>
      </p:sp>
      <p:sp>
        <p:nvSpPr>
          <p:cNvPr id="21" name="Shape 13"/>
          <p:cNvSpPr/>
          <p:nvPr/>
        </p:nvSpPr>
        <p:spPr>
          <a:xfrm>
            <a:off x="6197600" y="3525521"/>
            <a:ext cx="2489200" cy="1701800"/>
          </a:xfrm>
          <a:prstGeom prst="roundRect">
            <a:avLst>
              <a:gd name="adj" fmla="val 8955"/>
            </a:avLst>
          </a:prstGeom>
          <a:solidFill>
            <a:srgbClr val="F6F0E4"/>
          </a:solidFill>
          <a:ln/>
        </p:spPr>
      </p:sp>
      <p:pic>
        <p:nvPicPr>
          <p:cNvPr id="22" name="Image 6" descr="caja">    </p:cNvPr>
          <p:cNvPicPr>
            <a:picLocks noChangeAspect="1"/>
          </p:cNvPicPr>
          <p:nvPr/>
        </p:nvPicPr>
        <p:blipFill>
          <a:blip r:embed="rId7"/>
          <a:srcRect l="0" r="0" t="0" b="0"/>
          <a:stretch/>
        </p:blipFill>
        <p:spPr>
          <a:xfrm>
            <a:off x="6997700" y="3703321"/>
            <a:ext cx="889000" cy="889000"/>
          </a:xfrm>
          <a:prstGeom prst="rect">
            <a:avLst/>
          </a:prstGeom>
        </p:spPr>
      </p:pic>
      <p:sp>
        <p:nvSpPr>
          <p:cNvPr id="23" name="Text 14"/>
          <p:cNvSpPr/>
          <p:nvPr/>
        </p:nvSpPr>
        <p:spPr>
          <a:xfrm>
            <a:off x="7009479" y="4693921"/>
            <a:ext cx="865442"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la</a:t>
            </a:r>
            <a:r>
              <a:rPr lang="en-US" sz="2000" dirty="0">
                <a:solidFill>
                  <a:srgbClr val="1D1430"/>
                </a:solidFill>
                <a:latin typeface="Nunito" pitchFamily="34" charset="0"/>
                <a:ea typeface="Nunito" pitchFamily="34" charset="-122"/>
                <a:cs typeface="Nunito" pitchFamily="34" charset="-120"/>
              </a:rPr>
              <a:t> caja</a:t>
            </a:r>
            <a:endParaRPr lang="en-US" sz="2000" dirty="0"/>
          </a:p>
        </p:txBody>
      </p:sp>
      <p:sp>
        <p:nvSpPr>
          <p:cNvPr id="24" name="Shape 15"/>
          <p:cNvSpPr/>
          <p:nvPr/>
        </p:nvSpPr>
        <p:spPr>
          <a:xfrm>
            <a:off x="8890000" y="3525521"/>
            <a:ext cx="2489200" cy="1701800"/>
          </a:xfrm>
          <a:prstGeom prst="roundRect">
            <a:avLst>
              <a:gd name="adj" fmla="val 8955"/>
            </a:avLst>
          </a:prstGeom>
          <a:solidFill>
            <a:srgbClr val="F6F0E4"/>
          </a:solidFill>
          <a:ln/>
        </p:spPr>
      </p:sp>
      <p:pic>
        <p:nvPicPr>
          <p:cNvPr id="25" name="Image 7" descr="vela">    </p:cNvPr>
          <p:cNvPicPr>
            <a:picLocks noChangeAspect="1"/>
          </p:cNvPicPr>
          <p:nvPr/>
        </p:nvPicPr>
        <p:blipFill>
          <a:blip r:embed="rId8"/>
          <a:srcRect l="0" r="0" t="0" b="0"/>
          <a:stretch/>
        </p:blipFill>
        <p:spPr>
          <a:xfrm>
            <a:off x="9690100" y="3703321"/>
            <a:ext cx="889000" cy="889000"/>
          </a:xfrm>
          <a:prstGeom prst="rect">
            <a:avLst/>
          </a:prstGeom>
        </p:spPr>
      </p:pic>
      <p:sp>
        <p:nvSpPr>
          <p:cNvPr id="26" name="Text 16"/>
          <p:cNvSpPr/>
          <p:nvPr/>
        </p:nvSpPr>
        <p:spPr>
          <a:xfrm>
            <a:off x="9685020" y="4693921"/>
            <a:ext cx="899160"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la</a:t>
            </a:r>
            <a:r>
              <a:rPr lang="en-US" sz="2000" dirty="0">
                <a:solidFill>
                  <a:srgbClr val="1D1430"/>
                </a:solidFill>
                <a:latin typeface="Nunito" pitchFamily="34" charset="0"/>
                <a:ea typeface="Nunito" pitchFamily="34" charset="-122"/>
                <a:cs typeface="Nunito" pitchFamily="34" charset="-120"/>
              </a:rPr>
              <a:t> vela</a:t>
            </a:r>
            <a:endParaRPr lang="en-US" sz="2000" dirty="0"/>
          </a:p>
        </p:txBody>
      </p:sp>
      <p:sp>
        <p:nvSpPr>
          <p:cNvPr id="27" name="Text 17"/>
          <p:cNvSpPr/>
          <p:nvPr/>
        </p:nvSpPr>
        <p:spPr>
          <a:xfrm>
            <a:off x="812800" y="6238239"/>
            <a:ext cx="392430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82A8"/>
                </a:solidFill>
                <a:latin typeface="Nunito" pitchFamily="34" charset="0"/>
                <a:ea typeface="Nunito" pitchFamily="34" charset="-122"/>
                <a:cs typeface="Nunito" pitchFamily="34" charset="-120"/>
              </a:rPr>
              <a:t>Iconos: Twemoji (CC BY 4.0)</a:t>
            </a:r>
            <a:endParaRPr lang="en-US" sz="1200" dirty="0"/>
          </a:p>
        </p:txBody>
      </p:sp>
      <p:sp>
        <p:nvSpPr>
          <p:cNvPr id="28" name="Text 18"/>
          <p:cNvSpPr/>
          <p:nvPr/>
        </p:nvSpPr>
        <p:spPr>
          <a:xfrm>
            <a:off x="6408420" y="6238239"/>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D1430"/>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0E4"/>
                </a:solidFill>
                <a:latin typeface="Fredoka" pitchFamily="18" charset="0"/>
                <a:ea typeface="Fredoka" pitchFamily="18" charset="-122"/>
                <a:cs typeface="Fredoka" pitchFamily="18" charset="-120"/>
              </a:rPr>
              <a:t>Vocabulario </a:t>
            </a:r>
            <a:r>
              <a:rPr lang="en-US" sz="3600" b="1" i="0" dirty="0">
                <a:solidFill>
                  <a:srgbClr val="C9A0FF"/>
                </a:solidFill>
                <a:latin typeface="Fredoka" pitchFamily="18" charset="0"/>
                <a:ea typeface="Fredoka" pitchFamily="18" charset="-122"/>
                <a:cs typeface="Fredoka" pitchFamily="18" charset="-120"/>
              </a:rPr>
              <a:t>4</a:t>
            </a:r>
            <a:r>
              <a:rPr lang="en-US" sz="3600" b="1" i="0" dirty="0">
                <a:solidFill>
                  <a:srgbClr val="F6F0E4"/>
                </a:solidFill>
                <a:latin typeface="Fredoka" pitchFamily="18" charset="0"/>
                <a:ea typeface="Fredoka" pitchFamily="18" charset="-122"/>
                <a:cs typeface="Fredoka" pitchFamily="18" charset="-120"/>
              </a:rPr>
              <a:t> · cosas de miedo</a:t>
            </a:r>
            <a:endParaRPr lang="en-US" sz="3600" dirty="0"/>
          </a:p>
        </p:txBody>
      </p:sp>
      <p:sp>
        <p:nvSpPr>
          <p:cNvPr id="3" name="Shape 1"/>
          <p:cNvSpPr/>
          <p:nvPr/>
        </p:nvSpPr>
        <p:spPr>
          <a:xfrm>
            <a:off x="812800" y="1620521"/>
            <a:ext cx="2489200" cy="1701800"/>
          </a:xfrm>
          <a:prstGeom prst="roundRect">
            <a:avLst>
              <a:gd name="adj" fmla="val 8955"/>
            </a:avLst>
          </a:prstGeom>
          <a:solidFill>
            <a:srgbClr val="F6F0E4"/>
          </a:solidFill>
          <a:ln/>
        </p:spPr>
      </p:sp>
      <p:pic>
        <p:nvPicPr>
          <p:cNvPr id="4" name="Image 0" descr="llave">    </p:cNvPr>
          <p:cNvPicPr>
            <a:picLocks noChangeAspect="1"/>
          </p:cNvPicPr>
          <p:nvPr/>
        </p:nvPicPr>
        <p:blipFill>
          <a:blip r:embed="rId1"/>
          <a:srcRect l="0" r="0" t="0" b="0"/>
          <a:stretch/>
        </p:blipFill>
        <p:spPr>
          <a:xfrm>
            <a:off x="1612900" y="1798321"/>
            <a:ext cx="889000" cy="889000"/>
          </a:xfrm>
          <a:prstGeom prst="rect">
            <a:avLst/>
          </a:prstGeom>
        </p:spPr>
      </p:pic>
      <p:sp>
        <p:nvSpPr>
          <p:cNvPr id="5" name="Text 2"/>
          <p:cNvSpPr/>
          <p:nvPr/>
        </p:nvSpPr>
        <p:spPr>
          <a:xfrm>
            <a:off x="1563442" y="2788921"/>
            <a:ext cx="987838"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la</a:t>
            </a:r>
            <a:r>
              <a:rPr lang="en-US" sz="2000" dirty="0">
                <a:solidFill>
                  <a:srgbClr val="F6F0E4"/>
                </a:solidFill>
                <a:latin typeface="Nunito" pitchFamily="34" charset="0"/>
                <a:ea typeface="Nunito" pitchFamily="34" charset="-122"/>
                <a:cs typeface="Nunito" pitchFamily="34" charset="-120"/>
              </a:rPr>
              <a:t> llave</a:t>
            </a:r>
            <a:endParaRPr lang="en-US" sz="2000" dirty="0"/>
          </a:p>
        </p:txBody>
      </p:sp>
      <p:sp>
        <p:nvSpPr>
          <p:cNvPr id="6" name="Shape 3"/>
          <p:cNvSpPr/>
          <p:nvPr/>
        </p:nvSpPr>
        <p:spPr>
          <a:xfrm>
            <a:off x="3505200" y="1620521"/>
            <a:ext cx="2489200" cy="1701800"/>
          </a:xfrm>
          <a:prstGeom prst="roundRect">
            <a:avLst>
              <a:gd name="adj" fmla="val 8955"/>
            </a:avLst>
          </a:prstGeom>
          <a:solidFill>
            <a:srgbClr val="F6F0E4"/>
          </a:solidFill>
          <a:ln/>
        </p:spPr>
      </p:sp>
      <p:pic>
        <p:nvPicPr>
          <p:cNvPr id="7" name="Image 1" descr="coche">    </p:cNvPr>
          <p:cNvPicPr>
            <a:picLocks noChangeAspect="1"/>
          </p:cNvPicPr>
          <p:nvPr/>
        </p:nvPicPr>
        <p:blipFill>
          <a:blip r:embed="rId2"/>
          <a:srcRect l="0" r="0" t="0" b="0"/>
          <a:stretch/>
        </p:blipFill>
        <p:spPr>
          <a:xfrm>
            <a:off x="4305300" y="1798321"/>
            <a:ext cx="889000" cy="889000"/>
          </a:xfrm>
          <a:prstGeom prst="rect">
            <a:avLst/>
          </a:prstGeom>
        </p:spPr>
      </p:pic>
      <p:sp>
        <p:nvSpPr>
          <p:cNvPr id="8" name="Text 4"/>
          <p:cNvSpPr/>
          <p:nvPr/>
        </p:nvSpPr>
        <p:spPr>
          <a:xfrm>
            <a:off x="4192302" y="2788921"/>
            <a:ext cx="1114996"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el</a:t>
            </a:r>
            <a:r>
              <a:rPr lang="en-US" sz="2000" dirty="0">
                <a:solidFill>
                  <a:srgbClr val="F6F0E4"/>
                </a:solidFill>
                <a:latin typeface="Nunito" pitchFamily="34" charset="0"/>
                <a:ea typeface="Nunito" pitchFamily="34" charset="-122"/>
                <a:cs typeface="Nunito" pitchFamily="34" charset="-120"/>
              </a:rPr>
              <a:t> coche</a:t>
            </a:r>
            <a:endParaRPr lang="en-US" sz="2000" dirty="0"/>
          </a:p>
        </p:txBody>
      </p:sp>
      <p:sp>
        <p:nvSpPr>
          <p:cNvPr id="9" name="Shape 5"/>
          <p:cNvSpPr/>
          <p:nvPr/>
        </p:nvSpPr>
        <p:spPr>
          <a:xfrm>
            <a:off x="6197600" y="1620521"/>
            <a:ext cx="2489200" cy="1701800"/>
          </a:xfrm>
          <a:prstGeom prst="roundRect">
            <a:avLst>
              <a:gd name="adj" fmla="val 8955"/>
            </a:avLst>
          </a:prstGeom>
          <a:solidFill>
            <a:srgbClr val="F6F0E4"/>
          </a:solidFill>
          <a:ln/>
        </p:spPr>
      </p:sp>
      <p:pic>
        <p:nvPicPr>
          <p:cNvPr id="10" name="Image 2" descr="ratón">    </p:cNvPr>
          <p:cNvPicPr>
            <a:picLocks noChangeAspect="1"/>
          </p:cNvPicPr>
          <p:nvPr/>
        </p:nvPicPr>
        <p:blipFill>
          <a:blip r:embed="rId3"/>
          <a:srcRect l="0" r="0" t="0" b="0"/>
          <a:stretch/>
        </p:blipFill>
        <p:spPr>
          <a:xfrm>
            <a:off x="6997700" y="1798321"/>
            <a:ext cx="889000" cy="889000"/>
          </a:xfrm>
          <a:prstGeom prst="rect">
            <a:avLst/>
          </a:prstGeom>
        </p:spPr>
      </p:pic>
      <p:sp>
        <p:nvSpPr>
          <p:cNvPr id="11" name="Text 6"/>
          <p:cNvSpPr/>
          <p:nvPr/>
        </p:nvSpPr>
        <p:spPr>
          <a:xfrm>
            <a:off x="6918230" y="2788921"/>
            <a:ext cx="1047941"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el</a:t>
            </a:r>
            <a:r>
              <a:rPr lang="en-US" sz="2000" dirty="0">
                <a:solidFill>
                  <a:srgbClr val="F6F0E4"/>
                </a:solidFill>
                <a:latin typeface="Nunito" pitchFamily="34" charset="0"/>
                <a:ea typeface="Nunito" pitchFamily="34" charset="-122"/>
                <a:cs typeface="Nunito" pitchFamily="34" charset="-120"/>
              </a:rPr>
              <a:t> ratón</a:t>
            </a:r>
            <a:endParaRPr lang="en-US" sz="2000" dirty="0"/>
          </a:p>
        </p:txBody>
      </p:sp>
      <p:sp>
        <p:nvSpPr>
          <p:cNvPr id="12" name="Shape 7"/>
          <p:cNvSpPr/>
          <p:nvPr/>
        </p:nvSpPr>
        <p:spPr>
          <a:xfrm>
            <a:off x="8890000" y="1620521"/>
            <a:ext cx="2489200" cy="1701800"/>
          </a:xfrm>
          <a:prstGeom prst="roundRect">
            <a:avLst>
              <a:gd name="adj" fmla="val 8955"/>
            </a:avLst>
          </a:prstGeom>
          <a:solidFill>
            <a:srgbClr val="F6F0E4"/>
          </a:solidFill>
          <a:ln/>
        </p:spPr>
      </p:sp>
      <p:pic>
        <p:nvPicPr>
          <p:cNvPr id="13" name="Image 3" descr="murciélago">    </p:cNvPr>
          <p:cNvPicPr>
            <a:picLocks noChangeAspect="1"/>
          </p:cNvPicPr>
          <p:nvPr/>
        </p:nvPicPr>
        <p:blipFill>
          <a:blip r:embed="rId4"/>
          <a:srcRect l="0" r="0" t="0" b="0"/>
          <a:stretch/>
        </p:blipFill>
        <p:spPr>
          <a:xfrm>
            <a:off x="9690100" y="1798321"/>
            <a:ext cx="889000" cy="889000"/>
          </a:xfrm>
          <a:prstGeom prst="rect">
            <a:avLst/>
          </a:prstGeom>
        </p:spPr>
      </p:pic>
      <p:sp>
        <p:nvSpPr>
          <p:cNvPr id="14" name="Text 8"/>
          <p:cNvSpPr/>
          <p:nvPr/>
        </p:nvSpPr>
        <p:spPr>
          <a:xfrm>
            <a:off x="9212580" y="2788921"/>
            <a:ext cx="1844040"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el</a:t>
            </a:r>
            <a:r>
              <a:rPr lang="en-US" sz="2000" dirty="0">
                <a:solidFill>
                  <a:srgbClr val="F6F0E4"/>
                </a:solidFill>
                <a:latin typeface="Nunito" pitchFamily="34" charset="0"/>
                <a:ea typeface="Nunito" pitchFamily="34" charset="-122"/>
                <a:cs typeface="Nunito" pitchFamily="34" charset="-120"/>
              </a:rPr>
              <a:t> murciélago</a:t>
            </a:r>
            <a:endParaRPr lang="en-US" sz="2000" dirty="0"/>
          </a:p>
        </p:txBody>
      </p:sp>
      <p:sp>
        <p:nvSpPr>
          <p:cNvPr id="15" name="Shape 9"/>
          <p:cNvSpPr/>
          <p:nvPr/>
        </p:nvSpPr>
        <p:spPr>
          <a:xfrm>
            <a:off x="812800" y="3525521"/>
            <a:ext cx="2489200" cy="1701800"/>
          </a:xfrm>
          <a:prstGeom prst="roundRect">
            <a:avLst>
              <a:gd name="adj" fmla="val 8955"/>
            </a:avLst>
          </a:prstGeom>
          <a:solidFill>
            <a:srgbClr val="F6F0E4"/>
          </a:solidFill>
          <a:ln/>
        </p:spPr>
      </p:sp>
      <p:pic>
        <p:nvPicPr>
          <p:cNvPr id="16" name="Image 4" descr="esqueleto">    </p:cNvPr>
          <p:cNvPicPr>
            <a:picLocks noChangeAspect="1"/>
          </p:cNvPicPr>
          <p:nvPr/>
        </p:nvPicPr>
        <p:blipFill>
          <a:blip r:embed="rId5"/>
          <a:srcRect l="0" r="0" t="0" b="0"/>
          <a:stretch/>
        </p:blipFill>
        <p:spPr>
          <a:xfrm>
            <a:off x="1612900" y="3703321"/>
            <a:ext cx="889000" cy="889000"/>
          </a:xfrm>
          <a:prstGeom prst="rect">
            <a:avLst/>
          </a:prstGeom>
        </p:spPr>
      </p:pic>
      <p:sp>
        <p:nvSpPr>
          <p:cNvPr id="17" name="Text 10"/>
          <p:cNvSpPr/>
          <p:nvPr/>
        </p:nvSpPr>
        <p:spPr>
          <a:xfrm>
            <a:off x="1219391" y="4693921"/>
            <a:ext cx="1676019"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el</a:t>
            </a:r>
            <a:r>
              <a:rPr lang="en-US" sz="2000" dirty="0">
                <a:solidFill>
                  <a:srgbClr val="F6F0E4"/>
                </a:solidFill>
                <a:latin typeface="Nunito" pitchFamily="34" charset="0"/>
                <a:ea typeface="Nunito" pitchFamily="34" charset="-122"/>
                <a:cs typeface="Nunito" pitchFamily="34" charset="-120"/>
              </a:rPr>
              <a:t> esqueleto</a:t>
            </a:r>
            <a:endParaRPr lang="en-US" sz="2000" dirty="0"/>
          </a:p>
        </p:txBody>
      </p:sp>
      <p:sp>
        <p:nvSpPr>
          <p:cNvPr id="18" name="Shape 11"/>
          <p:cNvSpPr/>
          <p:nvPr/>
        </p:nvSpPr>
        <p:spPr>
          <a:xfrm>
            <a:off x="3505200" y="3525521"/>
            <a:ext cx="2489200" cy="1701800"/>
          </a:xfrm>
          <a:prstGeom prst="roundRect">
            <a:avLst>
              <a:gd name="adj" fmla="val 8955"/>
            </a:avLst>
          </a:prstGeom>
          <a:solidFill>
            <a:srgbClr val="F6F0E4"/>
          </a:solidFill>
          <a:ln/>
        </p:spPr>
      </p:sp>
      <p:pic>
        <p:nvPicPr>
          <p:cNvPr id="19" name="Image 5" descr="sopa">    </p:cNvPr>
          <p:cNvPicPr>
            <a:picLocks noChangeAspect="1"/>
          </p:cNvPicPr>
          <p:nvPr/>
        </p:nvPicPr>
        <p:blipFill>
          <a:blip r:embed="rId6"/>
          <a:srcRect l="0" r="0" t="0" b="0"/>
          <a:stretch/>
        </p:blipFill>
        <p:spPr>
          <a:xfrm>
            <a:off x="4305300" y="3703321"/>
            <a:ext cx="889000" cy="889000"/>
          </a:xfrm>
          <a:prstGeom prst="rect">
            <a:avLst/>
          </a:prstGeom>
        </p:spPr>
      </p:pic>
      <p:sp>
        <p:nvSpPr>
          <p:cNvPr id="20" name="Text 12"/>
          <p:cNvSpPr/>
          <p:nvPr/>
        </p:nvSpPr>
        <p:spPr>
          <a:xfrm>
            <a:off x="4256881" y="4693921"/>
            <a:ext cx="985838"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la</a:t>
            </a:r>
            <a:r>
              <a:rPr lang="en-US" sz="2000" dirty="0">
                <a:solidFill>
                  <a:srgbClr val="F6F0E4"/>
                </a:solidFill>
                <a:latin typeface="Nunito" pitchFamily="34" charset="0"/>
                <a:ea typeface="Nunito" pitchFamily="34" charset="-122"/>
                <a:cs typeface="Nunito" pitchFamily="34" charset="-120"/>
              </a:rPr>
              <a:t> sopa</a:t>
            </a:r>
            <a:endParaRPr lang="en-US" sz="2000" dirty="0"/>
          </a:p>
        </p:txBody>
      </p:sp>
      <p:sp>
        <p:nvSpPr>
          <p:cNvPr id="21" name="Shape 13"/>
          <p:cNvSpPr/>
          <p:nvPr/>
        </p:nvSpPr>
        <p:spPr>
          <a:xfrm>
            <a:off x="6197600" y="3525521"/>
            <a:ext cx="2489200" cy="1701800"/>
          </a:xfrm>
          <a:prstGeom prst="roundRect">
            <a:avLst>
              <a:gd name="adj" fmla="val 8955"/>
            </a:avLst>
          </a:prstGeom>
          <a:solidFill>
            <a:srgbClr val="F6F0E4"/>
          </a:solidFill>
          <a:ln/>
        </p:spPr>
      </p:sp>
      <p:pic>
        <p:nvPicPr>
          <p:cNvPr id="22" name="Image 6" descr="ojos">    </p:cNvPr>
          <p:cNvPicPr>
            <a:picLocks noChangeAspect="1"/>
          </p:cNvPicPr>
          <p:nvPr/>
        </p:nvPicPr>
        <p:blipFill>
          <a:blip r:embed="rId7"/>
          <a:srcRect l="0" r="0" t="0" b="0"/>
          <a:stretch/>
        </p:blipFill>
        <p:spPr>
          <a:xfrm>
            <a:off x="6997700" y="3703321"/>
            <a:ext cx="889000" cy="889000"/>
          </a:xfrm>
          <a:prstGeom prst="rect">
            <a:avLst/>
          </a:prstGeom>
        </p:spPr>
      </p:pic>
      <p:sp>
        <p:nvSpPr>
          <p:cNvPr id="23" name="Text 14"/>
          <p:cNvSpPr/>
          <p:nvPr/>
        </p:nvSpPr>
        <p:spPr>
          <a:xfrm>
            <a:off x="6921667" y="4693921"/>
            <a:ext cx="1040987"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los</a:t>
            </a:r>
            <a:r>
              <a:rPr lang="en-US" sz="2000" dirty="0">
                <a:solidFill>
                  <a:srgbClr val="F6F0E4"/>
                </a:solidFill>
                <a:latin typeface="Nunito" pitchFamily="34" charset="0"/>
                <a:ea typeface="Nunito" pitchFamily="34" charset="-122"/>
                <a:cs typeface="Nunito" pitchFamily="34" charset="-120"/>
              </a:rPr>
              <a:t> ojos</a:t>
            </a:r>
            <a:endParaRPr lang="en-US" sz="2000" dirty="0"/>
          </a:p>
        </p:txBody>
      </p:sp>
      <p:sp>
        <p:nvSpPr>
          <p:cNvPr id="24" name="Shape 15"/>
          <p:cNvSpPr/>
          <p:nvPr/>
        </p:nvSpPr>
        <p:spPr>
          <a:xfrm>
            <a:off x="8890000" y="3525521"/>
            <a:ext cx="2489200" cy="1701800"/>
          </a:xfrm>
          <a:prstGeom prst="roundRect">
            <a:avLst>
              <a:gd name="adj" fmla="val 8955"/>
            </a:avLst>
          </a:prstGeom>
          <a:solidFill>
            <a:srgbClr val="F6F0E4"/>
          </a:solidFill>
          <a:ln/>
        </p:spPr>
      </p:sp>
      <p:pic>
        <p:nvPicPr>
          <p:cNvPr id="25" name="Image 7" descr="árbol">    </p:cNvPr>
          <p:cNvPicPr>
            <a:picLocks noChangeAspect="1"/>
          </p:cNvPicPr>
          <p:nvPr/>
        </p:nvPicPr>
        <p:blipFill>
          <a:blip r:embed="rId8"/>
          <a:srcRect l="0" r="0" t="0" b="0"/>
          <a:stretch/>
        </p:blipFill>
        <p:spPr>
          <a:xfrm>
            <a:off x="9690100" y="3703321"/>
            <a:ext cx="889000" cy="889000"/>
          </a:xfrm>
          <a:prstGeom prst="rect">
            <a:avLst/>
          </a:prstGeom>
        </p:spPr>
      </p:pic>
      <p:sp>
        <p:nvSpPr>
          <p:cNvPr id="26" name="Text 16"/>
          <p:cNvSpPr/>
          <p:nvPr/>
        </p:nvSpPr>
        <p:spPr>
          <a:xfrm>
            <a:off x="9615011" y="4693921"/>
            <a:ext cx="1039177"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F6F0E4"/>
                </a:solidFill>
                <a:latin typeface="Nunito" pitchFamily="34" charset="0"/>
                <a:ea typeface="Nunito" pitchFamily="34" charset="-122"/>
                <a:cs typeface="Nunito" pitchFamily="34" charset="-120"/>
              </a:rPr>
              <a:t>el</a:t>
            </a:r>
            <a:r>
              <a:rPr lang="en-US" sz="2000" dirty="0">
                <a:solidFill>
                  <a:srgbClr val="F6F0E4"/>
                </a:solidFill>
                <a:latin typeface="Nunito" pitchFamily="34" charset="0"/>
                <a:ea typeface="Nunito" pitchFamily="34" charset="-122"/>
                <a:cs typeface="Nunito" pitchFamily="34" charset="-120"/>
              </a:rPr>
              <a:t> árbol</a:t>
            </a:r>
            <a:endParaRPr lang="en-US" sz="2000" dirty="0"/>
          </a:p>
        </p:txBody>
      </p:sp>
      <p:sp>
        <p:nvSpPr>
          <p:cNvPr id="27" name="Text 17"/>
          <p:cNvSpPr/>
          <p:nvPr/>
        </p:nvSpPr>
        <p:spPr>
          <a:xfrm>
            <a:off x="812800" y="6238242"/>
            <a:ext cx="392430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82A8"/>
                </a:solidFill>
                <a:latin typeface="Nunito" pitchFamily="34" charset="0"/>
                <a:ea typeface="Nunito" pitchFamily="34" charset="-122"/>
                <a:cs typeface="Nunito" pitchFamily="34" charset="-120"/>
              </a:rPr>
              <a:t>Iconos: Twemoji (CC BY 4.0)</a:t>
            </a:r>
            <a:endParaRPr lang="en-US" sz="1200" dirty="0"/>
          </a:p>
        </p:txBody>
      </p:sp>
      <p:sp>
        <p:nvSpPr>
          <p:cNvPr id="28" name="Text 18"/>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D1430"/>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0E4"/>
                </a:solidFill>
                <a:latin typeface="Fredoka" pitchFamily="18" charset="0"/>
                <a:ea typeface="Fredoka" pitchFamily="18" charset="-122"/>
                <a:cs typeface="Fredoka" pitchFamily="18" charset="-120"/>
              </a:rPr>
              <a:t>Vocabulario </a:t>
            </a:r>
            <a:r>
              <a:rPr lang="en-US" sz="3600" b="1" i="0" dirty="0">
                <a:solidFill>
                  <a:srgbClr val="C9A0FF"/>
                </a:solidFill>
                <a:latin typeface="Fredoka" pitchFamily="18" charset="0"/>
                <a:ea typeface="Fredoka" pitchFamily="18" charset="-122"/>
                <a:cs typeface="Fredoka" pitchFamily="18" charset="-120"/>
              </a:rPr>
              <a:t>4</a:t>
            </a:r>
            <a:r>
              <a:rPr lang="en-US" sz="3600" b="1" i="0" dirty="0">
                <a:solidFill>
                  <a:srgbClr val="F6F0E4"/>
                </a:solidFill>
                <a:latin typeface="Fredoka" pitchFamily="18" charset="0"/>
                <a:ea typeface="Fredoka" pitchFamily="18" charset="-122"/>
                <a:cs typeface="Fredoka" pitchFamily="18" charset="-120"/>
              </a:rPr>
              <a:t> · cosas de miedo</a:t>
            </a:r>
            <a:endParaRPr lang="en-US" sz="3600" dirty="0"/>
          </a:p>
        </p:txBody>
      </p:sp>
      <p:sp>
        <p:nvSpPr>
          <p:cNvPr id="3" name="Shape 1"/>
          <p:cNvSpPr/>
          <p:nvPr/>
        </p:nvSpPr>
        <p:spPr>
          <a:xfrm>
            <a:off x="812800" y="1620521"/>
            <a:ext cx="2489200" cy="1701800"/>
          </a:xfrm>
          <a:prstGeom prst="roundRect">
            <a:avLst>
              <a:gd name="adj" fmla="val 8955"/>
            </a:avLst>
          </a:prstGeom>
          <a:solidFill>
            <a:srgbClr val="F6F0E4"/>
          </a:solidFill>
          <a:ln/>
        </p:spPr>
      </p:sp>
      <p:pic>
        <p:nvPicPr>
          <p:cNvPr id="4" name="Image 0" descr="llave">    </p:cNvPr>
          <p:cNvPicPr>
            <a:picLocks noChangeAspect="1"/>
          </p:cNvPicPr>
          <p:nvPr/>
        </p:nvPicPr>
        <p:blipFill>
          <a:blip r:embed="rId1"/>
          <a:srcRect l="0" r="0" t="0" b="0"/>
          <a:stretch/>
        </p:blipFill>
        <p:spPr>
          <a:xfrm>
            <a:off x="1612900" y="1798321"/>
            <a:ext cx="889000" cy="889000"/>
          </a:xfrm>
          <a:prstGeom prst="rect">
            <a:avLst/>
          </a:prstGeom>
        </p:spPr>
      </p:pic>
      <p:sp>
        <p:nvSpPr>
          <p:cNvPr id="5" name="Text 2"/>
          <p:cNvSpPr/>
          <p:nvPr/>
        </p:nvSpPr>
        <p:spPr>
          <a:xfrm>
            <a:off x="1563442" y="2788921"/>
            <a:ext cx="987838"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la</a:t>
            </a:r>
            <a:r>
              <a:rPr lang="en-US" sz="2000" dirty="0">
                <a:solidFill>
                  <a:srgbClr val="1D1430"/>
                </a:solidFill>
                <a:latin typeface="Nunito" pitchFamily="34" charset="0"/>
                <a:ea typeface="Nunito" pitchFamily="34" charset="-122"/>
                <a:cs typeface="Nunito" pitchFamily="34" charset="-120"/>
              </a:rPr>
              <a:t> llave</a:t>
            </a:r>
            <a:endParaRPr lang="en-US" sz="2000" dirty="0"/>
          </a:p>
        </p:txBody>
      </p:sp>
      <p:sp>
        <p:nvSpPr>
          <p:cNvPr id="6" name="Shape 3"/>
          <p:cNvSpPr/>
          <p:nvPr/>
        </p:nvSpPr>
        <p:spPr>
          <a:xfrm>
            <a:off x="3505200" y="1620521"/>
            <a:ext cx="2489200" cy="1701800"/>
          </a:xfrm>
          <a:prstGeom prst="roundRect">
            <a:avLst>
              <a:gd name="adj" fmla="val 8955"/>
            </a:avLst>
          </a:prstGeom>
          <a:solidFill>
            <a:srgbClr val="F6F0E4"/>
          </a:solidFill>
          <a:ln/>
        </p:spPr>
      </p:sp>
      <p:pic>
        <p:nvPicPr>
          <p:cNvPr id="7" name="Image 1" descr="coche">    </p:cNvPr>
          <p:cNvPicPr>
            <a:picLocks noChangeAspect="1"/>
          </p:cNvPicPr>
          <p:nvPr/>
        </p:nvPicPr>
        <p:blipFill>
          <a:blip r:embed="rId2"/>
          <a:srcRect l="0" r="0" t="0" b="0"/>
          <a:stretch/>
        </p:blipFill>
        <p:spPr>
          <a:xfrm>
            <a:off x="4305300" y="1798321"/>
            <a:ext cx="889000" cy="889000"/>
          </a:xfrm>
          <a:prstGeom prst="rect">
            <a:avLst/>
          </a:prstGeom>
        </p:spPr>
      </p:pic>
      <p:sp>
        <p:nvSpPr>
          <p:cNvPr id="8" name="Text 4"/>
          <p:cNvSpPr/>
          <p:nvPr/>
        </p:nvSpPr>
        <p:spPr>
          <a:xfrm>
            <a:off x="4192302" y="2788921"/>
            <a:ext cx="1114996"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el</a:t>
            </a:r>
            <a:r>
              <a:rPr lang="en-US" sz="2000" dirty="0">
                <a:solidFill>
                  <a:srgbClr val="1D1430"/>
                </a:solidFill>
                <a:latin typeface="Nunito" pitchFamily="34" charset="0"/>
                <a:ea typeface="Nunito" pitchFamily="34" charset="-122"/>
                <a:cs typeface="Nunito" pitchFamily="34" charset="-120"/>
              </a:rPr>
              <a:t> coche</a:t>
            </a:r>
            <a:endParaRPr lang="en-US" sz="2000" dirty="0"/>
          </a:p>
        </p:txBody>
      </p:sp>
      <p:sp>
        <p:nvSpPr>
          <p:cNvPr id="9" name="Shape 5"/>
          <p:cNvSpPr/>
          <p:nvPr/>
        </p:nvSpPr>
        <p:spPr>
          <a:xfrm>
            <a:off x="6197600" y="1620521"/>
            <a:ext cx="2489200" cy="1701800"/>
          </a:xfrm>
          <a:prstGeom prst="roundRect">
            <a:avLst>
              <a:gd name="adj" fmla="val 8955"/>
            </a:avLst>
          </a:prstGeom>
          <a:solidFill>
            <a:srgbClr val="F6F0E4"/>
          </a:solidFill>
          <a:ln/>
        </p:spPr>
      </p:sp>
      <p:pic>
        <p:nvPicPr>
          <p:cNvPr id="10" name="Image 2" descr="ratón">    </p:cNvPr>
          <p:cNvPicPr>
            <a:picLocks noChangeAspect="1"/>
          </p:cNvPicPr>
          <p:nvPr/>
        </p:nvPicPr>
        <p:blipFill>
          <a:blip r:embed="rId3"/>
          <a:srcRect l="0" r="0" t="0" b="0"/>
          <a:stretch/>
        </p:blipFill>
        <p:spPr>
          <a:xfrm>
            <a:off x="6997700" y="1798321"/>
            <a:ext cx="889000" cy="889000"/>
          </a:xfrm>
          <a:prstGeom prst="rect">
            <a:avLst/>
          </a:prstGeom>
        </p:spPr>
      </p:pic>
      <p:sp>
        <p:nvSpPr>
          <p:cNvPr id="11" name="Text 6"/>
          <p:cNvSpPr/>
          <p:nvPr/>
        </p:nvSpPr>
        <p:spPr>
          <a:xfrm>
            <a:off x="6918230" y="2788921"/>
            <a:ext cx="1047941"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el</a:t>
            </a:r>
            <a:r>
              <a:rPr lang="en-US" sz="2000" dirty="0">
                <a:solidFill>
                  <a:srgbClr val="1D1430"/>
                </a:solidFill>
                <a:latin typeface="Nunito" pitchFamily="34" charset="0"/>
                <a:ea typeface="Nunito" pitchFamily="34" charset="-122"/>
                <a:cs typeface="Nunito" pitchFamily="34" charset="-120"/>
              </a:rPr>
              <a:t> ratón</a:t>
            </a:r>
            <a:endParaRPr lang="en-US" sz="2000" dirty="0"/>
          </a:p>
        </p:txBody>
      </p:sp>
      <p:sp>
        <p:nvSpPr>
          <p:cNvPr id="12" name="Shape 7"/>
          <p:cNvSpPr/>
          <p:nvPr/>
        </p:nvSpPr>
        <p:spPr>
          <a:xfrm>
            <a:off x="8890000" y="1620521"/>
            <a:ext cx="2489200" cy="1701800"/>
          </a:xfrm>
          <a:prstGeom prst="roundRect">
            <a:avLst>
              <a:gd name="adj" fmla="val 8955"/>
            </a:avLst>
          </a:prstGeom>
          <a:solidFill>
            <a:srgbClr val="F6F0E4"/>
          </a:solidFill>
          <a:ln/>
        </p:spPr>
      </p:sp>
      <p:pic>
        <p:nvPicPr>
          <p:cNvPr id="13" name="Image 3" descr="murciélago">    </p:cNvPr>
          <p:cNvPicPr>
            <a:picLocks noChangeAspect="1"/>
          </p:cNvPicPr>
          <p:nvPr/>
        </p:nvPicPr>
        <p:blipFill>
          <a:blip r:embed="rId4"/>
          <a:srcRect l="0" r="0" t="0" b="0"/>
          <a:stretch/>
        </p:blipFill>
        <p:spPr>
          <a:xfrm>
            <a:off x="9690100" y="1798321"/>
            <a:ext cx="889000" cy="889000"/>
          </a:xfrm>
          <a:prstGeom prst="rect">
            <a:avLst/>
          </a:prstGeom>
        </p:spPr>
      </p:pic>
      <p:sp>
        <p:nvSpPr>
          <p:cNvPr id="14" name="Text 8"/>
          <p:cNvSpPr/>
          <p:nvPr/>
        </p:nvSpPr>
        <p:spPr>
          <a:xfrm>
            <a:off x="9212580" y="2788921"/>
            <a:ext cx="1844040"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el</a:t>
            </a:r>
            <a:r>
              <a:rPr lang="en-US" sz="2000" dirty="0">
                <a:solidFill>
                  <a:srgbClr val="1D1430"/>
                </a:solidFill>
                <a:latin typeface="Nunito" pitchFamily="34" charset="0"/>
                <a:ea typeface="Nunito" pitchFamily="34" charset="-122"/>
                <a:cs typeface="Nunito" pitchFamily="34" charset="-120"/>
              </a:rPr>
              <a:t> murciélago</a:t>
            </a:r>
            <a:endParaRPr lang="en-US" sz="2000" dirty="0"/>
          </a:p>
        </p:txBody>
      </p:sp>
      <p:sp>
        <p:nvSpPr>
          <p:cNvPr id="15" name="Shape 9"/>
          <p:cNvSpPr/>
          <p:nvPr/>
        </p:nvSpPr>
        <p:spPr>
          <a:xfrm>
            <a:off x="812800" y="3525521"/>
            <a:ext cx="2489200" cy="1701800"/>
          </a:xfrm>
          <a:prstGeom prst="roundRect">
            <a:avLst>
              <a:gd name="adj" fmla="val 8955"/>
            </a:avLst>
          </a:prstGeom>
          <a:solidFill>
            <a:srgbClr val="F6F0E4"/>
          </a:solidFill>
          <a:ln/>
        </p:spPr>
      </p:sp>
      <p:pic>
        <p:nvPicPr>
          <p:cNvPr id="16" name="Image 4" descr="esqueleto">    </p:cNvPr>
          <p:cNvPicPr>
            <a:picLocks noChangeAspect="1"/>
          </p:cNvPicPr>
          <p:nvPr/>
        </p:nvPicPr>
        <p:blipFill>
          <a:blip r:embed="rId5"/>
          <a:srcRect l="0" r="0" t="0" b="0"/>
          <a:stretch/>
        </p:blipFill>
        <p:spPr>
          <a:xfrm>
            <a:off x="1612900" y="3703321"/>
            <a:ext cx="889000" cy="889000"/>
          </a:xfrm>
          <a:prstGeom prst="rect">
            <a:avLst/>
          </a:prstGeom>
        </p:spPr>
      </p:pic>
      <p:sp>
        <p:nvSpPr>
          <p:cNvPr id="17" name="Text 10"/>
          <p:cNvSpPr/>
          <p:nvPr/>
        </p:nvSpPr>
        <p:spPr>
          <a:xfrm>
            <a:off x="1219391" y="4693921"/>
            <a:ext cx="1676019"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el</a:t>
            </a:r>
            <a:r>
              <a:rPr lang="en-US" sz="2000" dirty="0">
                <a:solidFill>
                  <a:srgbClr val="1D1430"/>
                </a:solidFill>
                <a:latin typeface="Nunito" pitchFamily="34" charset="0"/>
                <a:ea typeface="Nunito" pitchFamily="34" charset="-122"/>
                <a:cs typeface="Nunito" pitchFamily="34" charset="-120"/>
              </a:rPr>
              <a:t> esqueleto</a:t>
            </a:r>
            <a:endParaRPr lang="en-US" sz="2000" dirty="0"/>
          </a:p>
        </p:txBody>
      </p:sp>
      <p:sp>
        <p:nvSpPr>
          <p:cNvPr id="18" name="Shape 11"/>
          <p:cNvSpPr/>
          <p:nvPr/>
        </p:nvSpPr>
        <p:spPr>
          <a:xfrm>
            <a:off x="3505200" y="3525521"/>
            <a:ext cx="2489200" cy="1701800"/>
          </a:xfrm>
          <a:prstGeom prst="roundRect">
            <a:avLst>
              <a:gd name="adj" fmla="val 8955"/>
            </a:avLst>
          </a:prstGeom>
          <a:solidFill>
            <a:srgbClr val="F6F0E4"/>
          </a:solidFill>
          <a:ln/>
        </p:spPr>
      </p:sp>
      <p:pic>
        <p:nvPicPr>
          <p:cNvPr id="19" name="Image 5" descr="sopa">    </p:cNvPr>
          <p:cNvPicPr>
            <a:picLocks noChangeAspect="1"/>
          </p:cNvPicPr>
          <p:nvPr/>
        </p:nvPicPr>
        <p:blipFill>
          <a:blip r:embed="rId6"/>
          <a:srcRect l="0" r="0" t="0" b="0"/>
          <a:stretch/>
        </p:blipFill>
        <p:spPr>
          <a:xfrm>
            <a:off x="4305300" y="3703321"/>
            <a:ext cx="889000" cy="889000"/>
          </a:xfrm>
          <a:prstGeom prst="rect">
            <a:avLst/>
          </a:prstGeom>
        </p:spPr>
      </p:pic>
      <p:sp>
        <p:nvSpPr>
          <p:cNvPr id="20" name="Text 12"/>
          <p:cNvSpPr/>
          <p:nvPr/>
        </p:nvSpPr>
        <p:spPr>
          <a:xfrm>
            <a:off x="4256881" y="4693921"/>
            <a:ext cx="985838"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la</a:t>
            </a:r>
            <a:r>
              <a:rPr lang="en-US" sz="2000" dirty="0">
                <a:solidFill>
                  <a:srgbClr val="1D1430"/>
                </a:solidFill>
                <a:latin typeface="Nunito" pitchFamily="34" charset="0"/>
                <a:ea typeface="Nunito" pitchFamily="34" charset="-122"/>
                <a:cs typeface="Nunito" pitchFamily="34" charset="-120"/>
              </a:rPr>
              <a:t> sopa</a:t>
            </a:r>
            <a:endParaRPr lang="en-US" sz="2000" dirty="0"/>
          </a:p>
        </p:txBody>
      </p:sp>
      <p:sp>
        <p:nvSpPr>
          <p:cNvPr id="21" name="Shape 13"/>
          <p:cNvSpPr/>
          <p:nvPr/>
        </p:nvSpPr>
        <p:spPr>
          <a:xfrm>
            <a:off x="6197600" y="3525521"/>
            <a:ext cx="2489200" cy="1701800"/>
          </a:xfrm>
          <a:prstGeom prst="roundRect">
            <a:avLst>
              <a:gd name="adj" fmla="val 8955"/>
            </a:avLst>
          </a:prstGeom>
          <a:solidFill>
            <a:srgbClr val="F6F0E4"/>
          </a:solidFill>
          <a:ln/>
        </p:spPr>
      </p:sp>
      <p:pic>
        <p:nvPicPr>
          <p:cNvPr id="22" name="Image 6" descr="ojos">    </p:cNvPr>
          <p:cNvPicPr>
            <a:picLocks noChangeAspect="1"/>
          </p:cNvPicPr>
          <p:nvPr/>
        </p:nvPicPr>
        <p:blipFill>
          <a:blip r:embed="rId7"/>
          <a:srcRect l="0" r="0" t="0" b="0"/>
          <a:stretch/>
        </p:blipFill>
        <p:spPr>
          <a:xfrm>
            <a:off x="6997700" y="3703321"/>
            <a:ext cx="889000" cy="889000"/>
          </a:xfrm>
          <a:prstGeom prst="rect">
            <a:avLst/>
          </a:prstGeom>
        </p:spPr>
      </p:pic>
      <p:sp>
        <p:nvSpPr>
          <p:cNvPr id="23" name="Text 14"/>
          <p:cNvSpPr/>
          <p:nvPr/>
        </p:nvSpPr>
        <p:spPr>
          <a:xfrm>
            <a:off x="6921667" y="4693921"/>
            <a:ext cx="1040987"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los</a:t>
            </a:r>
            <a:r>
              <a:rPr lang="en-US" sz="2000" dirty="0">
                <a:solidFill>
                  <a:srgbClr val="1D1430"/>
                </a:solidFill>
                <a:latin typeface="Nunito" pitchFamily="34" charset="0"/>
                <a:ea typeface="Nunito" pitchFamily="34" charset="-122"/>
                <a:cs typeface="Nunito" pitchFamily="34" charset="-120"/>
              </a:rPr>
              <a:t> ojos</a:t>
            </a:r>
            <a:endParaRPr lang="en-US" sz="2000" dirty="0"/>
          </a:p>
        </p:txBody>
      </p:sp>
      <p:sp>
        <p:nvSpPr>
          <p:cNvPr id="24" name="Shape 15"/>
          <p:cNvSpPr/>
          <p:nvPr/>
        </p:nvSpPr>
        <p:spPr>
          <a:xfrm>
            <a:off x="8890000" y="3525521"/>
            <a:ext cx="2489200" cy="1701800"/>
          </a:xfrm>
          <a:prstGeom prst="roundRect">
            <a:avLst>
              <a:gd name="adj" fmla="val 8955"/>
            </a:avLst>
          </a:prstGeom>
          <a:solidFill>
            <a:srgbClr val="F6F0E4"/>
          </a:solidFill>
          <a:ln/>
        </p:spPr>
      </p:sp>
      <p:pic>
        <p:nvPicPr>
          <p:cNvPr id="25" name="Image 7" descr="árbol">    </p:cNvPr>
          <p:cNvPicPr>
            <a:picLocks noChangeAspect="1"/>
          </p:cNvPicPr>
          <p:nvPr/>
        </p:nvPicPr>
        <p:blipFill>
          <a:blip r:embed="rId8"/>
          <a:srcRect l="0" r="0" t="0" b="0"/>
          <a:stretch/>
        </p:blipFill>
        <p:spPr>
          <a:xfrm>
            <a:off x="9690100" y="3703321"/>
            <a:ext cx="889000" cy="889000"/>
          </a:xfrm>
          <a:prstGeom prst="rect">
            <a:avLst/>
          </a:prstGeom>
        </p:spPr>
      </p:pic>
      <p:sp>
        <p:nvSpPr>
          <p:cNvPr id="26" name="Text 16"/>
          <p:cNvSpPr/>
          <p:nvPr/>
        </p:nvSpPr>
        <p:spPr>
          <a:xfrm>
            <a:off x="9615011" y="4693921"/>
            <a:ext cx="1039177" cy="381000"/>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6B3FB0"/>
                </a:solidFill>
                <a:latin typeface="Nunito" pitchFamily="34" charset="0"/>
                <a:ea typeface="Nunito" pitchFamily="34" charset="-122"/>
                <a:cs typeface="Nunito" pitchFamily="34" charset="-120"/>
              </a:rPr>
              <a:t>el</a:t>
            </a:r>
            <a:r>
              <a:rPr lang="en-US" sz="2000" dirty="0">
                <a:solidFill>
                  <a:srgbClr val="1D1430"/>
                </a:solidFill>
                <a:latin typeface="Nunito" pitchFamily="34" charset="0"/>
                <a:ea typeface="Nunito" pitchFamily="34" charset="-122"/>
                <a:cs typeface="Nunito" pitchFamily="34" charset="-120"/>
              </a:rPr>
              <a:t> árbol</a:t>
            </a:r>
            <a:endParaRPr lang="en-US" sz="2000" dirty="0"/>
          </a:p>
        </p:txBody>
      </p:sp>
      <p:sp>
        <p:nvSpPr>
          <p:cNvPr id="27" name="Text 17"/>
          <p:cNvSpPr/>
          <p:nvPr/>
        </p:nvSpPr>
        <p:spPr>
          <a:xfrm>
            <a:off x="812800" y="6238242"/>
            <a:ext cx="392430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82A8"/>
                </a:solidFill>
                <a:latin typeface="Nunito" pitchFamily="34" charset="0"/>
                <a:ea typeface="Nunito" pitchFamily="34" charset="-122"/>
                <a:cs typeface="Nunito" pitchFamily="34" charset="-120"/>
              </a:rPr>
              <a:t>Iconos: Twemoji (CC BY 4.0)</a:t>
            </a:r>
            <a:endParaRPr lang="en-US" sz="1200" dirty="0"/>
          </a:p>
        </p:txBody>
      </p:sp>
      <p:sp>
        <p:nvSpPr>
          <p:cNvPr id="28" name="Text 18"/>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D1430"/>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2A23A"/>
                </a:solidFill>
                <a:latin typeface="Fredoka" pitchFamily="18" charset="0"/>
                <a:ea typeface="Fredoka" pitchFamily="18" charset="-122"/>
                <a:cs typeface="Fredoka" pitchFamily="18" charset="-120"/>
              </a:rPr>
              <a:t>Hay</a:t>
            </a:r>
            <a:r>
              <a:rPr lang="en-US" sz="3600" b="1" i="0" dirty="0">
                <a:solidFill>
                  <a:srgbClr val="F6F0E4"/>
                </a:solidFill>
                <a:latin typeface="Fredoka" pitchFamily="18" charset="0"/>
                <a:ea typeface="Fredoka" pitchFamily="18" charset="-122"/>
                <a:cs typeface="Fredoka" pitchFamily="18" charset="-120"/>
              </a:rPr>
              <a:t> o </a:t>
            </a:r>
            <a:r>
              <a:rPr lang="en-US" sz="3600" b="1" i="0" dirty="0">
                <a:solidFill>
                  <a:srgbClr val="F2A23A"/>
                </a:solidFill>
                <a:latin typeface="Fredoka" pitchFamily="18" charset="0"/>
                <a:ea typeface="Fredoka" pitchFamily="18" charset="-122"/>
                <a:cs typeface="Fredoka" pitchFamily="18" charset="-120"/>
              </a:rPr>
              <a:t>está</a:t>
            </a:r>
            <a:endParaRPr lang="en-US" sz="3600" dirty="0"/>
          </a:p>
        </p:txBody>
      </p:sp>
      <p:sp>
        <p:nvSpPr>
          <p:cNvPr id="3" name="Shape 1"/>
          <p:cNvSpPr/>
          <p:nvPr/>
        </p:nvSpPr>
        <p:spPr>
          <a:xfrm>
            <a:off x="812800" y="1620521"/>
            <a:ext cx="5156200" cy="2853690"/>
          </a:xfrm>
          <a:prstGeom prst="roundRect">
            <a:avLst>
              <a:gd name="adj" fmla="val 5340"/>
            </a:avLst>
          </a:prstGeom>
          <a:solidFill>
            <a:srgbClr val="F6F0E4"/>
          </a:solidFill>
          <a:ln/>
        </p:spPr>
      </p:sp>
      <p:sp>
        <p:nvSpPr>
          <p:cNvPr id="4" name="Shape 2"/>
          <p:cNvSpPr/>
          <p:nvPr/>
        </p:nvSpPr>
        <p:spPr>
          <a:xfrm>
            <a:off x="812800" y="1620521"/>
            <a:ext cx="5156200" cy="1397000"/>
          </a:xfrm>
          <a:custGeom>
            <a:avLst/>
            <a:gdLst/>
            <a:ahLst/>
            <a:cxnLst/>
            <a:rect l="l" t="t" r="r" b="b"/>
            <a:pathLst>
              <a:path w="5156200" h="1397000">
                <a:moveTo>
                  <a:pt x="0" y="152400"/>
                </a:moveTo>
                <a:arcTo hR="152400" wR="152400" stAng="10800000" swAng="5400000"/>
                <a:lnTo>
                  <a:pt x="5003800" y="0"/>
                </a:lnTo>
                <a:arcTo hR="152400" wR="152400" stAng="16200000" swAng="5400000"/>
                <a:lnTo>
                  <a:pt x="5156200" y="1397000"/>
                </a:lnTo>
                <a:lnTo>
                  <a:pt x="0" y="1397000"/>
                </a:lnTo>
                <a:close/>
              </a:path>
            </a:pathLst>
          </a:custGeom>
          <a:solidFill>
            <a:srgbClr val="E9E0F6"/>
          </a:solidFill>
          <a:ln/>
        </p:spPr>
      </p:sp>
      <p:pic>
        <p:nvPicPr>
          <p:cNvPr id="5" name="Image 0" descr="cama">    </p:cNvPr>
          <p:cNvPicPr>
            <a:picLocks noChangeAspect="1"/>
          </p:cNvPicPr>
          <p:nvPr/>
        </p:nvPicPr>
        <p:blipFill>
          <a:blip r:embed="rId1"/>
          <a:srcRect l="0" r="0" t="0" b="0"/>
          <a:stretch/>
        </p:blipFill>
        <p:spPr>
          <a:xfrm>
            <a:off x="2311400" y="1779271"/>
            <a:ext cx="1079500" cy="1079500"/>
          </a:xfrm>
          <a:prstGeom prst="rect">
            <a:avLst/>
          </a:prstGeom>
        </p:spPr>
      </p:pic>
      <p:pic>
        <p:nvPicPr>
          <p:cNvPr id="6" name="Image 1" descr="vela">    </p:cNvPr>
          <p:cNvPicPr>
            <a:picLocks noChangeAspect="1"/>
          </p:cNvPicPr>
          <p:nvPr/>
        </p:nvPicPr>
        <p:blipFill>
          <a:blip r:embed="rId2"/>
          <a:srcRect l="0" r="0" t="0" b="0"/>
          <a:stretch/>
        </p:blipFill>
        <p:spPr>
          <a:xfrm>
            <a:off x="3644900" y="1906271"/>
            <a:ext cx="825500" cy="825500"/>
          </a:xfrm>
          <a:prstGeom prst="rect">
            <a:avLst/>
          </a:prstGeom>
        </p:spPr>
      </p:pic>
      <p:sp>
        <p:nvSpPr>
          <p:cNvPr id="7" name="Text 3"/>
          <p:cNvSpPr/>
          <p:nvPr/>
        </p:nvSpPr>
        <p:spPr>
          <a:xfrm>
            <a:off x="1066800" y="3220721"/>
            <a:ext cx="4787646"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6B3FB0"/>
                </a:solidFill>
                <a:latin typeface="Nunito" pitchFamily="34" charset="0"/>
                <a:ea typeface="Nunito" pitchFamily="34" charset="-122"/>
                <a:cs typeface="Nunito" pitchFamily="34" charset="-120"/>
              </a:rPr>
              <a:t>¿Qué hay?</a:t>
            </a:r>
            <a:endParaRPr lang="en-US" sz="1400" dirty="0"/>
          </a:p>
        </p:txBody>
      </p:sp>
      <p:sp>
        <p:nvSpPr>
          <p:cNvPr id="8" name="Text 4"/>
          <p:cNvSpPr/>
          <p:nvPr/>
        </p:nvSpPr>
        <p:spPr>
          <a:xfrm>
            <a:off x="1066800" y="3571242"/>
            <a:ext cx="4902200"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1D1430"/>
                </a:solidFill>
                <a:latin typeface="Nunito" pitchFamily="34" charset="0"/>
                <a:ea typeface="Nunito" pitchFamily="34" charset="-122"/>
                <a:cs typeface="Nunito" pitchFamily="34" charset="-120"/>
              </a:rPr>
              <a:t>En el ático </a:t>
            </a:r>
            <a:r>
              <a:rPr lang="en-US" sz="2200" b="1" dirty="0">
                <a:solidFill>
                  <a:srgbClr val="B8321F"/>
                </a:solidFill>
                <a:latin typeface="Nunito" pitchFamily="34" charset="0"/>
                <a:ea typeface="Nunito" pitchFamily="34" charset="-122"/>
                <a:cs typeface="Nunito" pitchFamily="34" charset="-120"/>
              </a:rPr>
              <a:t>hay</a:t>
            </a:r>
            <a:r>
              <a:rPr lang="en-US" sz="2200" dirty="0">
                <a:solidFill>
                  <a:srgbClr val="1D1430"/>
                </a:solidFill>
                <a:latin typeface="Nunito" pitchFamily="34" charset="0"/>
                <a:ea typeface="Nunito" pitchFamily="34" charset="-122"/>
                <a:cs typeface="Nunito" pitchFamily="34" charset="-120"/>
              </a:rPr>
              <a:t> una cama y una vela.</a:t>
            </a:r>
            <a:endParaRPr lang="en-US" sz="2200" dirty="0"/>
          </a:p>
        </p:txBody>
      </p:sp>
      <p:sp>
        <p:nvSpPr>
          <p:cNvPr id="9" name="Text 5"/>
          <p:cNvSpPr/>
          <p:nvPr/>
        </p:nvSpPr>
        <p:spPr>
          <a:xfrm>
            <a:off x="1066800" y="4022092"/>
            <a:ext cx="4787646"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3D5C"/>
                </a:solidFill>
                <a:latin typeface="Nunito" pitchFamily="34" charset="0"/>
                <a:ea typeface="Nunito" pitchFamily="34" charset="-122"/>
                <a:cs typeface="Nunito" pitchFamily="34" charset="-120"/>
              </a:rPr>
              <a:t>hay + un / una / unos / unas / dos…</a:t>
            </a:r>
            <a:endParaRPr lang="en-US" sz="1400" dirty="0"/>
          </a:p>
        </p:txBody>
      </p:sp>
      <p:sp>
        <p:nvSpPr>
          <p:cNvPr id="10" name="Shape 6"/>
          <p:cNvSpPr/>
          <p:nvPr/>
        </p:nvSpPr>
        <p:spPr>
          <a:xfrm>
            <a:off x="6223000" y="1620521"/>
            <a:ext cx="5156200" cy="2853690"/>
          </a:xfrm>
          <a:prstGeom prst="roundRect">
            <a:avLst>
              <a:gd name="adj" fmla="val 5340"/>
            </a:avLst>
          </a:prstGeom>
          <a:solidFill>
            <a:srgbClr val="F6F0E4"/>
          </a:solidFill>
          <a:ln/>
        </p:spPr>
      </p:sp>
      <p:sp>
        <p:nvSpPr>
          <p:cNvPr id="11" name="Shape 7"/>
          <p:cNvSpPr/>
          <p:nvPr/>
        </p:nvSpPr>
        <p:spPr>
          <a:xfrm>
            <a:off x="6223000" y="1620521"/>
            <a:ext cx="5156200" cy="1397000"/>
          </a:xfrm>
          <a:custGeom>
            <a:avLst/>
            <a:gdLst/>
            <a:ahLst/>
            <a:cxnLst/>
            <a:rect l="l" t="t" r="r" b="b"/>
            <a:pathLst>
              <a:path w="5156200" h="1397000">
                <a:moveTo>
                  <a:pt x="0" y="152400"/>
                </a:moveTo>
                <a:arcTo hR="152400" wR="152400" stAng="10800000" swAng="5400000"/>
                <a:lnTo>
                  <a:pt x="5003800" y="0"/>
                </a:lnTo>
                <a:arcTo hR="152400" wR="152400" stAng="16200000" swAng="5400000"/>
                <a:lnTo>
                  <a:pt x="5156200" y="1397000"/>
                </a:lnTo>
                <a:lnTo>
                  <a:pt x="0" y="1397000"/>
                </a:lnTo>
                <a:close/>
              </a:path>
            </a:pathLst>
          </a:custGeom>
          <a:solidFill>
            <a:srgbClr val="E9E0F6"/>
          </a:solidFill>
          <a:ln/>
        </p:spPr>
      </p:sp>
      <p:pic>
        <p:nvPicPr>
          <p:cNvPr id="12" name="Image 2" descr="cama">    </p:cNvPr>
          <p:cNvPicPr>
            <a:picLocks noChangeAspect="1"/>
          </p:cNvPicPr>
          <p:nvPr/>
        </p:nvPicPr>
        <p:blipFill>
          <a:blip r:embed="rId3"/>
          <a:srcRect l="0" r="0" t="0" b="0"/>
          <a:stretch/>
        </p:blipFill>
        <p:spPr>
          <a:xfrm>
            <a:off x="8261350" y="1779271"/>
            <a:ext cx="1079500" cy="1079500"/>
          </a:xfrm>
          <a:prstGeom prst="rect">
            <a:avLst/>
          </a:prstGeom>
        </p:spPr>
      </p:pic>
      <p:sp>
        <p:nvSpPr>
          <p:cNvPr id="13" name="Text 8"/>
          <p:cNvSpPr/>
          <p:nvPr/>
        </p:nvSpPr>
        <p:spPr>
          <a:xfrm>
            <a:off x="6477000" y="3220721"/>
            <a:ext cx="4787646"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6B3FB0"/>
                </a:solidFill>
                <a:latin typeface="Nunito" pitchFamily="34" charset="0"/>
                <a:ea typeface="Nunito" pitchFamily="34" charset="-122"/>
                <a:cs typeface="Nunito" pitchFamily="34" charset="-120"/>
              </a:rPr>
              <a:t>¿Dónde está?</a:t>
            </a:r>
            <a:endParaRPr lang="en-US" sz="1400" dirty="0"/>
          </a:p>
        </p:txBody>
      </p:sp>
      <p:sp>
        <p:nvSpPr>
          <p:cNvPr id="14" name="Text 9"/>
          <p:cNvSpPr/>
          <p:nvPr/>
        </p:nvSpPr>
        <p:spPr>
          <a:xfrm>
            <a:off x="6477000" y="3571242"/>
            <a:ext cx="4787646" cy="37465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1D1430"/>
                </a:solidFill>
                <a:latin typeface="Nunito" pitchFamily="34" charset="0"/>
                <a:ea typeface="Nunito" pitchFamily="34" charset="-122"/>
                <a:cs typeface="Nunito" pitchFamily="34" charset="-120"/>
              </a:rPr>
              <a:t>La cama </a:t>
            </a:r>
            <a:r>
              <a:rPr lang="en-US" sz="2200" b="1" dirty="0">
                <a:solidFill>
                  <a:srgbClr val="B8321F"/>
                </a:solidFill>
                <a:latin typeface="Nunito" pitchFamily="34" charset="0"/>
                <a:ea typeface="Nunito" pitchFamily="34" charset="-122"/>
                <a:cs typeface="Nunito" pitchFamily="34" charset="-120"/>
              </a:rPr>
              <a:t>está</a:t>
            </a:r>
            <a:r>
              <a:rPr lang="en-US" sz="2200" dirty="0">
                <a:solidFill>
                  <a:srgbClr val="1D1430"/>
                </a:solidFill>
                <a:latin typeface="Nunito" pitchFamily="34" charset="0"/>
                <a:ea typeface="Nunito" pitchFamily="34" charset="-122"/>
                <a:cs typeface="Nunito" pitchFamily="34" charset="-120"/>
              </a:rPr>
              <a:t> en el ático.</a:t>
            </a:r>
            <a:endParaRPr lang="en-US" sz="2200" dirty="0"/>
          </a:p>
        </p:txBody>
      </p:sp>
      <p:sp>
        <p:nvSpPr>
          <p:cNvPr id="15" name="Text 10"/>
          <p:cNvSpPr/>
          <p:nvPr/>
        </p:nvSpPr>
        <p:spPr>
          <a:xfrm>
            <a:off x="6477000" y="4022092"/>
            <a:ext cx="4787646"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3D5C"/>
                </a:solidFill>
                <a:latin typeface="Nunito" pitchFamily="34" charset="0"/>
                <a:ea typeface="Nunito" pitchFamily="34" charset="-122"/>
                <a:cs typeface="Nunito" pitchFamily="34" charset="-120"/>
              </a:rPr>
              <a:t>el / la + está · los / las + están</a:t>
            </a:r>
            <a:endParaRPr lang="en-US" sz="1400" dirty="0"/>
          </a:p>
        </p:txBody>
      </p:sp>
      <p:sp>
        <p:nvSpPr>
          <p:cNvPr id="16" name="Text 11"/>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8E1B2E"/>
        </a:solidFill>
      </p:bgPr>
    </p:bg>
    <p:spTree>
      <p:nvGrpSpPr>
        <p:cNvPr id="1" name=""/>
        <p:cNvGrpSpPr/>
        <p:nvPr/>
      </p:nvGrpSpPr>
      <p:grpSpPr>
        <a:xfrm>
          <a:off x="0" y="0"/>
          <a:ext cx="0" cy="0"/>
          <a:chOff x="0" y="0"/>
          <a:chExt cx="0" cy="0"/>
        </a:xfrm>
      </p:grpSpPr>
      <p:sp>
        <p:nvSpPr>
          <p:cNvPr id="2" name="Text 0"/>
          <p:cNvSpPr/>
          <p:nvPr/>
        </p:nvSpPr>
        <p:spPr>
          <a:xfrm>
            <a:off x="812800" y="2217421"/>
            <a:ext cx="10883392"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C14E"/>
                </a:solidFill>
                <a:latin typeface="Nunito" pitchFamily="34" charset="0"/>
                <a:ea typeface="Nunito" pitchFamily="34" charset="-122"/>
                <a:cs typeface="Nunito" pitchFamily="34" charset="-120"/>
              </a:rPr>
              <a:t>Primer visionado</a:t>
            </a:r>
            <a:endParaRPr lang="en-US" sz="1600" dirty="0"/>
          </a:p>
        </p:txBody>
      </p:sp>
      <p:sp>
        <p:nvSpPr>
          <p:cNvPr id="3" name="Text 1"/>
          <p:cNvSpPr/>
          <p:nvPr/>
        </p:nvSpPr>
        <p:spPr>
          <a:xfrm>
            <a:off x="812800" y="2705100"/>
            <a:ext cx="10883392" cy="612140"/>
          </a:xfrm>
          <a:prstGeom prst="rect">
            <a:avLst/>
          </a:prstGeom>
          <a:noFill/>
          <a:ln/>
        </p:spPr>
        <p:txBody>
          <a:bodyPr wrap="square" lIns="0" tIns="0" rIns="0" bIns="0" rtlCol="0" anchor="t">
            <a:normAutofit/>
          </a:bodyPr>
          <a:lstStyle/>
          <a:p>
            <a:pPr algn="l" indent="0" marL="0">
              <a:lnSpc>
                <a:spcPts val="4620"/>
              </a:lnSpc>
              <a:buNone/>
            </a:pPr>
            <a:r>
              <a:rPr lang="en-US" sz="4200" b="1" dirty="0">
                <a:solidFill>
                  <a:srgbClr val="F6F0E4"/>
                </a:solidFill>
                <a:latin typeface="Fredoka" pitchFamily="18" charset="0"/>
                <a:ea typeface="Fredoka" pitchFamily="18" charset="-122"/>
                <a:cs typeface="Fredoka" pitchFamily="18" charset="-120"/>
              </a:rPr>
              <a:t>¿Cuántos pisos tiene la casa?</a:t>
            </a:r>
            <a:endParaRPr lang="en-US" sz="4200" dirty="0"/>
          </a:p>
        </p:txBody>
      </p:sp>
      <p:sp>
        <p:nvSpPr>
          <p:cNvPr id="4" name="Text 2"/>
          <p:cNvSpPr/>
          <p:nvPr/>
        </p:nvSpPr>
        <p:spPr>
          <a:xfrm>
            <a:off x="812800" y="3495042"/>
            <a:ext cx="10883392" cy="612140"/>
          </a:xfrm>
          <a:prstGeom prst="rect">
            <a:avLst/>
          </a:prstGeom>
          <a:noFill/>
          <a:ln/>
        </p:spPr>
        <p:txBody>
          <a:bodyPr wrap="square" lIns="0" tIns="0" rIns="0" bIns="0" rtlCol="0" anchor="t">
            <a:normAutofit/>
          </a:bodyPr>
          <a:lstStyle/>
          <a:p>
            <a:pPr algn="l" indent="0" marL="0">
              <a:lnSpc>
                <a:spcPts val="4620"/>
              </a:lnSpc>
              <a:buNone/>
            </a:pPr>
            <a:r>
              <a:rPr lang="en-US" sz="4200" b="1" dirty="0">
                <a:solidFill>
                  <a:srgbClr val="F6F0E4"/>
                </a:solidFill>
                <a:latin typeface="Fredoka" pitchFamily="18" charset="0"/>
                <a:ea typeface="Fredoka" pitchFamily="18" charset="-122"/>
                <a:cs typeface="Fredoka" pitchFamily="18" charset="-120"/>
              </a:rPr>
              <a:t>¿De quién es la cama del ático?</a:t>
            </a:r>
            <a:endParaRPr lang="en-US" sz="4200" dirty="0"/>
          </a:p>
        </p:txBody>
      </p:sp>
      <p:sp>
        <p:nvSpPr>
          <p:cNvPr id="5" name="Text 3"/>
          <p:cNvSpPr/>
          <p:nvPr/>
        </p:nvSpPr>
        <p:spPr>
          <a:xfrm>
            <a:off x="812800" y="4284979"/>
            <a:ext cx="1088339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F3D6DB"/>
                </a:solidFill>
                <a:latin typeface="Nunito" pitchFamily="34" charset="0"/>
                <a:ea typeface="Nunito" pitchFamily="34" charset="-122"/>
                <a:cs typeface="Nunito" pitchFamily="34" charset="-120"/>
              </a:rPr>
              <a:t>Mirad el vídeo entero. Sin pausas.</a:t>
            </a:r>
            <a:endParaRPr lang="en-US" sz="2000" dirty="0"/>
          </a:p>
        </p:txBody>
      </p:sp>
      <p:sp>
        <p:nvSpPr>
          <p:cNvPr id="6" name="Text 4"/>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F3D6DB"/>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D1430"/>
        </a:solidFill>
      </p:bgPr>
    </p:bg>
    <p:spTree>
      <p:nvGrpSpPr>
        <p:cNvPr id="1" name=""/>
        <p:cNvGrpSpPr/>
        <p:nvPr/>
      </p:nvGrpSpPr>
      <p:grpSpPr>
        <a:xfrm>
          <a:off x="0" y="0"/>
          <a:ext cx="0" cy="0"/>
          <a:chOff x="0" y="0"/>
          <a:chExt cx="0" cy="0"/>
        </a:xfrm>
      </p:grpSpPr>
      <p:pic>
        <p:nvPicPr>
          <p:cNvPr id="2" name="Image 0" descr="La niña de la casa dice: ¡Es tuya, querida!">    </p:cNvPr>
          <p:cNvPicPr>
            <a:picLocks noChangeAspect="1"/>
          </p:cNvPicPr>
          <p:nvPr/>
        </p:nvPicPr>
        <p:blipFill>
          <a:blip r:embed="rId1"/>
          <a:srcRect l="0" r="0" t="519" b="519"/>
          <a:stretch/>
        </p:blipFill>
        <p:spPr>
          <a:xfrm>
            <a:off x="850900" y="1860550"/>
            <a:ext cx="5638800" cy="3136900"/>
          </a:xfrm>
          <a:prstGeom prst="roundRect">
            <a:avLst>
              <a:gd name="adj" fmla="val 3644"/>
            </a:avLst>
          </a:prstGeom>
        </p:spPr>
      </p:pic>
      <p:sp>
        <p:nvSpPr>
          <p:cNvPr id="3" name="Shape 0"/>
          <p:cNvSpPr/>
          <p:nvPr/>
        </p:nvSpPr>
        <p:spPr>
          <a:xfrm>
            <a:off x="831850" y="1841500"/>
            <a:ext cx="5676900" cy="3175000"/>
          </a:xfrm>
          <a:prstGeom prst="roundRect">
            <a:avLst>
              <a:gd name="adj" fmla="val 4200"/>
            </a:avLst>
          </a:prstGeom>
          <a:noFill/>
          <a:ln w="38100">
            <a:solidFill>
              <a:srgbClr val="F2A23A"/>
            </a:solidFill>
            <a:prstDash val="solid"/>
          </a:ln>
        </p:spPr>
      </p:sp>
      <p:sp>
        <p:nvSpPr>
          <p:cNvPr id="4" name="Text 1"/>
          <p:cNvSpPr/>
          <p:nvPr/>
        </p:nvSpPr>
        <p:spPr>
          <a:xfrm>
            <a:off x="6985000" y="2245364"/>
            <a:ext cx="4526026"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A23A"/>
                </a:solidFill>
                <a:latin typeface="Nunito" pitchFamily="34" charset="0"/>
                <a:ea typeface="Nunito" pitchFamily="34" charset="-122"/>
                <a:cs typeface="Nunito" pitchFamily="34" charset="-120"/>
              </a:rPr>
              <a:t>Respuestas</a:t>
            </a:r>
            <a:endParaRPr lang="en-US" sz="1600" dirty="0"/>
          </a:p>
        </p:txBody>
      </p:sp>
      <p:sp>
        <p:nvSpPr>
          <p:cNvPr id="5" name="Text 2"/>
          <p:cNvSpPr/>
          <p:nvPr/>
        </p:nvSpPr>
        <p:spPr>
          <a:xfrm>
            <a:off x="6985000" y="2733042"/>
            <a:ext cx="4526026" cy="817880"/>
          </a:xfrm>
          <a:prstGeom prst="rect">
            <a:avLst/>
          </a:prstGeom>
          <a:noFill/>
          <a:ln/>
        </p:spPr>
        <p:txBody>
          <a:bodyPr wrap="square" lIns="0" tIns="0" rIns="0" bIns="0" rtlCol="0" anchor="t">
            <a:normAutofit/>
          </a:bodyPr>
          <a:lstStyle/>
          <a:p>
            <a:pPr algn="l" indent="0" marL="0">
              <a:lnSpc>
                <a:spcPts val="3120"/>
              </a:lnSpc>
              <a:buNone/>
            </a:pPr>
            <a:r>
              <a:rPr lang="en-US" sz="2600" b="1" dirty="0">
                <a:solidFill>
                  <a:srgbClr val="F6F0E4"/>
                </a:solidFill>
                <a:latin typeface="Fredoka" pitchFamily="18" charset="0"/>
                <a:ea typeface="Fredoka" pitchFamily="18" charset="-122"/>
                <a:cs typeface="Fredoka" pitchFamily="18" charset="-120"/>
              </a:rPr>
              <a:t>La casa tiene </a:t>
            </a:r>
            <a:r>
              <a:rPr lang="en-US" sz="2600" b="1" dirty="0">
                <a:solidFill>
                  <a:srgbClr val="F2A23A"/>
                </a:solidFill>
                <a:latin typeface="Fredoka" pitchFamily="18" charset="0"/>
                <a:ea typeface="Fredoka" pitchFamily="18" charset="-122"/>
                <a:cs typeface="Fredoka" pitchFamily="18" charset="-120"/>
              </a:rPr>
              <a:t>tres pisos</a:t>
            </a:r>
            <a:r>
              <a:rPr lang="en-US" sz="2600" b="1" dirty="0">
                <a:solidFill>
                  <a:srgbClr val="F6F0E4"/>
                </a:solidFill>
                <a:latin typeface="Fredoka" pitchFamily="18" charset="0"/>
                <a:ea typeface="Fredoka" pitchFamily="18" charset="-122"/>
                <a:cs typeface="Fredoka" pitchFamily="18" charset="-120"/>
              </a:rPr>
              <a:t>, la planta baja y el ático.</a:t>
            </a:r>
            <a:endParaRPr lang="en-US" sz="2600" dirty="0"/>
          </a:p>
        </p:txBody>
      </p:sp>
      <p:sp>
        <p:nvSpPr>
          <p:cNvPr id="6" name="Text 3"/>
          <p:cNvSpPr/>
          <p:nvPr/>
        </p:nvSpPr>
        <p:spPr>
          <a:xfrm>
            <a:off x="6985000" y="3728721"/>
            <a:ext cx="4526026" cy="421640"/>
          </a:xfrm>
          <a:prstGeom prst="rect">
            <a:avLst/>
          </a:prstGeom>
          <a:noFill/>
          <a:ln/>
        </p:spPr>
        <p:txBody>
          <a:bodyPr wrap="square" lIns="0" tIns="0" rIns="0" bIns="0" rtlCol="0" anchor="t">
            <a:normAutofit/>
          </a:bodyPr>
          <a:lstStyle/>
          <a:p>
            <a:pPr algn="l" indent="0" marL="0">
              <a:lnSpc>
                <a:spcPts val="3120"/>
              </a:lnSpc>
              <a:buNone/>
            </a:pPr>
            <a:r>
              <a:rPr lang="en-US" sz="2600" b="1" dirty="0">
                <a:solidFill>
                  <a:srgbClr val="F6F0E4"/>
                </a:solidFill>
                <a:latin typeface="Fredoka" pitchFamily="18" charset="0"/>
                <a:ea typeface="Fredoka" pitchFamily="18" charset="-122"/>
                <a:cs typeface="Fredoka" pitchFamily="18" charset="-120"/>
              </a:rPr>
              <a:t>La cama es </a:t>
            </a:r>
            <a:r>
              <a:rPr lang="en-US" sz="2600" b="1" dirty="0">
                <a:solidFill>
                  <a:srgbClr val="F2A23A"/>
                </a:solidFill>
                <a:latin typeface="Fredoka" pitchFamily="18" charset="0"/>
                <a:ea typeface="Fredoka" pitchFamily="18" charset="-122"/>
                <a:cs typeface="Fredoka" pitchFamily="18" charset="-120"/>
              </a:rPr>
              <a:t>tuya</a:t>
            </a:r>
            <a:r>
              <a:rPr lang="en-US" sz="2600" b="1" dirty="0">
                <a:solidFill>
                  <a:srgbClr val="F6F0E4"/>
                </a:solidFill>
                <a:latin typeface="Fredoka" pitchFamily="18" charset="0"/>
                <a:ea typeface="Fredoka" pitchFamily="18" charset="-122"/>
                <a:cs typeface="Fredoka" pitchFamily="18" charset="-120"/>
              </a:rPr>
              <a:t>.</a:t>
            </a:r>
            <a:endParaRPr lang="en-US" sz="2600" dirty="0"/>
          </a:p>
        </p:txBody>
      </p:sp>
      <p:sp>
        <p:nvSpPr>
          <p:cNvPr id="7" name="Text 4"/>
          <p:cNvSpPr/>
          <p:nvPr/>
        </p:nvSpPr>
        <p:spPr>
          <a:xfrm>
            <a:off x="6985000" y="4328164"/>
            <a:ext cx="4526026" cy="3098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D9CDEE"/>
                </a:solidFill>
                <a:latin typeface="Nunito" pitchFamily="34" charset="0"/>
                <a:ea typeface="Nunito" pitchFamily="34" charset="-122"/>
                <a:cs typeface="Nunito" pitchFamily="34" charset="-120"/>
              </a:rPr>
              <a:t>Ya vives en la casa…</a:t>
            </a:r>
            <a:endParaRPr lang="en-US" sz="1600" dirty="0"/>
          </a:p>
        </p:txBody>
      </p:sp>
      <p:sp>
        <p:nvSpPr>
          <p:cNvPr id="8" name="Text 5"/>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0E4"/>
        </a:solidFill>
      </p:bgPr>
    </p:bg>
    <p:spTree>
      <p:nvGrpSpPr>
        <p:cNvPr id="1" name=""/>
        <p:cNvGrpSpPr/>
        <p:nvPr/>
      </p:nvGrpSpPr>
      <p:grpSpPr>
        <a:xfrm>
          <a:off x="0" y="0"/>
          <a:ext cx="0" cy="0"/>
          <a:chOff x="0" y="0"/>
          <a:chExt cx="0" cy="0"/>
        </a:xfrm>
      </p:grpSpPr>
      <p:sp>
        <p:nvSpPr>
          <p:cNvPr id="2" name="Text 0"/>
          <p:cNvSpPr/>
          <p:nvPr/>
        </p:nvSpPr>
        <p:spPr>
          <a:xfrm>
            <a:off x="812800" y="901700"/>
            <a:ext cx="1868964" cy="325120"/>
          </a:xfrm>
          <a:prstGeom prst="roundRect">
            <a:avLst>
              <a:gd name="adj" fmla="val 23438"/>
            </a:avLst>
          </a:prstGeom>
          <a:solidFill>
            <a:srgbClr val="F2A23A"/>
          </a:solidFill>
          <a:ln/>
        </p:spPr>
        <p:txBody>
          <a:bodyPr wrap="none" lIns="0" tIns="0" rIns="0" bIns="0" rtlCol="0" anchor="ctr">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Segundo visionado</a:t>
            </a:r>
            <a:endParaRPr lang="en-US" sz="1400" dirty="0"/>
          </a:p>
        </p:txBody>
      </p:sp>
      <p:sp>
        <p:nvSpPr>
          <p:cNvPr id="3" name="Text 1"/>
          <p:cNvSpPr/>
          <p:nvPr>
            <p:ph type="title"/>
          </p:nvPr>
        </p:nvSpPr>
        <p:spPr>
          <a:xfrm>
            <a:off x="2884964" y="812800"/>
            <a:ext cx="5072253"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D1430"/>
                </a:solidFill>
                <a:latin typeface="Fredoka" pitchFamily="18" charset="0"/>
                <a:ea typeface="Fredoka" pitchFamily="18" charset="-122"/>
                <a:cs typeface="Fredoka" pitchFamily="18" charset="-120"/>
              </a:rPr>
              <a:t>Pausa y pregunta (1)</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2960" y="1579881"/>
          <a:ext cx="10556240" cy="3921760"/>
        </p:xfrm>
        <a:graphic>
          <a:graphicData uri="http://schemas.openxmlformats.org/drawingml/2006/table">
            <a:tbl>
              <a:tblPr/>
              <a:tblGrid>
                <a:gridCol w="1477874"/>
                <a:gridCol w="9078366"/>
              </a:tblGrid>
              <a:tr h="490220">
                <a:tc>
                  <a:txBody>
                    <a:bodyPr/>
                    <a:lstStyle/>
                    <a:p>
                      <a:pPr indent="0" marL="0">
                        <a:lnSpc>
                          <a:spcPts val="2520"/>
                        </a:lnSpc>
                        <a:buNone/>
                      </a:pPr>
                      <a:r>
                        <a:rPr lang="en-US" sz="1800" b="1" dirty="0">
                          <a:solidFill>
                            <a:srgbClr val="1D1430"/>
                          </a:solidFill>
                          <a:latin typeface="Nunito" pitchFamily="34" charset="0"/>
                          <a:ea typeface="Nunito" pitchFamily="34" charset="-122"/>
                          <a:cs typeface="Nunito" pitchFamily="34" charset="-120"/>
                        </a:rPr>
                        <a:t>Pausa</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B9B2A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B9B2A6"/>
                      </a:solidFill>
                      <a:prstDash val="solid"/>
                      <a:round/>
                      <a:headEnd type="none" w="med" len="med"/>
                      <a:tailEnd type="none" w="med" len="med"/>
                    </a:lnB>
                    <a:solidFill>
                      <a:srgbClr val="E8DFD0"/>
                    </a:solidFill>
                  </a:tcPr>
                </a:tc>
                <a:tc>
                  <a:txBody>
                    <a:bodyPr/>
                    <a:lstStyle/>
                    <a:p>
                      <a:pPr indent="0" marL="0">
                        <a:lnSpc>
                          <a:spcPts val="2520"/>
                        </a:lnSpc>
                        <a:buNone/>
                      </a:pPr>
                      <a:r>
                        <a:rPr lang="en-US" sz="1800" b="1" dirty="0">
                          <a:solidFill>
                            <a:srgbClr val="1D1430"/>
                          </a:solidFill>
                          <a:latin typeface="Nunito" pitchFamily="34" charset="0"/>
                          <a:ea typeface="Nunito" pitchFamily="34" charset="-122"/>
                          <a:cs typeface="Nunito" pitchFamily="34" charset="-120"/>
                        </a:rPr>
                        <a:t>Pregunta</a:t>
                      </a:r>
                      <a:endParaRPr lang="en-US" sz="1800" dirty="0">
                        <a:latin typeface="Nunito" charset="0"/>
                        <a:ea typeface="Nunito" charset="0"/>
                        <a:cs typeface="Nunito" charset="0"/>
                      </a:endParaRPr>
                    </a:p>
                  </a:txBody>
                  <a:tcPr marL="80010" marR="80010" marT="80010" marB="80010" anchor="t">
                    <a:lnL w="12700" cap="flat" cmpd="sng" algn="ctr">
                      <a:solidFill>
                        <a:srgbClr val="B9B2A6"/>
                      </a:solidFill>
                      <a:prstDash val="solid"/>
                      <a:round/>
                      <a:headEnd type="none" w="med" len="med"/>
                      <a:tailEnd type="none" w="med" len="med"/>
                    </a:lnL>
                    <a:lnR w="12700" cap="flat" cmpd="sng" algn="ctr">
                      <a:solidFill>
                        <a:srgbClr val="B9B2A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B9B2A6"/>
                      </a:solidFill>
                      <a:prstDash val="solid"/>
                      <a:round/>
                      <a:headEnd type="none" w="med" len="med"/>
                      <a:tailEnd type="none" w="med" len="med"/>
                    </a:lnB>
                    <a:solidFill>
                      <a:srgbClr val="E8DFD0"/>
                    </a:solidFill>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0:24</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B9B2A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1. ¿Qué hay en el salón?</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B9B2A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0:28</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2. ¿Quién baila en el salón?</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0:35</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3. ¿Dónde está mamá? ¿Qué cocina?</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0:42</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4. ¿Qué hay en el comedor?</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1:10</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5. ¿Qué hay en las habitaciones?</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1:24</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6. ¿Dónde está el esqueleto?</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1:27</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7. ¿Qué hay en la pared del pasillo?</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bl>
          </a:graphicData>
        </a:graphic>
      </p:graphicFrame>
      <p:sp>
        <p:nvSpPr>
          <p:cNvPr id="5" name="Text 2"/>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5D80"/>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0E4"/>
        </a:solidFill>
      </p:bgPr>
    </p:bg>
    <p:spTree>
      <p:nvGrpSpPr>
        <p:cNvPr id="1" name=""/>
        <p:cNvGrpSpPr/>
        <p:nvPr/>
      </p:nvGrpSpPr>
      <p:grpSpPr>
        <a:xfrm>
          <a:off x="0" y="0"/>
          <a:ext cx="0" cy="0"/>
          <a:chOff x="0" y="0"/>
          <a:chExt cx="0" cy="0"/>
        </a:xfrm>
      </p:grpSpPr>
      <p:sp>
        <p:nvSpPr>
          <p:cNvPr id="2" name="Text 0"/>
          <p:cNvSpPr/>
          <p:nvPr/>
        </p:nvSpPr>
        <p:spPr>
          <a:xfrm>
            <a:off x="812800" y="901700"/>
            <a:ext cx="1868964" cy="325120"/>
          </a:xfrm>
          <a:prstGeom prst="roundRect">
            <a:avLst>
              <a:gd name="adj" fmla="val 23438"/>
            </a:avLst>
          </a:prstGeom>
          <a:solidFill>
            <a:srgbClr val="F2A23A"/>
          </a:solidFill>
          <a:ln/>
        </p:spPr>
        <p:txBody>
          <a:bodyPr wrap="none" lIns="0" tIns="0" rIns="0" bIns="0" rtlCol="0" anchor="ctr">
            <a:normAutofit/>
          </a:bodyPr>
          <a:lstStyle/>
          <a:p>
            <a:pPr algn="ctr" indent="0" marL="0">
              <a:lnSpc>
                <a:spcPts val="1960"/>
              </a:lnSpc>
              <a:buNone/>
            </a:pPr>
            <a:r>
              <a:rPr lang="en-US" sz="1400" b="1" dirty="0">
                <a:solidFill>
                  <a:srgbClr val="1D1430"/>
                </a:solidFill>
                <a:latin typeface="Nunito" pitchFamily="34" charset="0"/>
                <a:ea typeface="Nunito" pitchFamily="34" charset="-122"/>
                <a:cs typeface="Nunito" pitchFamily="34" charset="-120"/>
              </a:rPr>
              <a:t>Segundo visionado</a:t>
            </a:r>
            <a:endParaRPr lang="en-US" sz="1400" dirty="0"/>
          </a:p>
        </p:txBody>
      </p:sp>
      <p:sp>
        <p:nvSpPr>
          <p:cNvPr id="3" name="Text 1"/>
          <p:cNvSpPr/>
          <p:nvPr>
            <p:ph type="title"/>
          </p:nvPr>
        </p:nvSpPr>
        <p:spPr>
          <a:xfrm>
            <a:off x="2884964" y="812800"/>
            <a:ext cx="5178647"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D1430"/>
                </a:solidFill>
                <a:latin typeface="Fredoka" pitchFamily="18" charset="0"/>
                <a:ea typeface="Fredoka" pitchFamily="18" charset="-122"/>
                <a:cs typeface="Fredoka" pitchFamily="18" charset="-120"/>
              </a:rPr>
              <a:t>Pausa y pregunta (2)</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2960" y="1579881"/>
          <a:ext cx="10556240" cy="3431540"/>
        </p:xfrm>
        <a:graphic>
          <a:graphicData uri="http://schemas.openxmlformats.org/drawingml/2006/table">
            <a:tbl>
              <a:tblPr/>
              <a:tblGrid>
                <a:gridCol w="1477874"/>
                <a:gridCol w="9078366"/>
              </a:tblGrid>
              <a:tr h="490220">
                <a:tc>
                  <a:txBody>
                    <a:bodyPr/>
                    <a:lstStyle/>
                    <a:p>
                      <a:pPr indent="0" marL="0">
                        <a:lnSpc>
                          <a:spcPts val="2520"/>
                        </a:lnSpc>
                        <a:buNone/>
                      </a:pPr>
                      <a:r>
                        <a:rPr lang="en-US" sz="1800" b="1" dirty="0">
                          <a:solidFill>
                            <a:srgbClr val="1D1430"/>
                          </a:solidFill>
                          <a:latin typeface="Nunito" pitchFamily="34" charset="0"/>
                          <a:ea typeface="Nunito" pitchFamily="34" charset="-122"/>
                          <a:cs typeface="Nunito" pitchFamily="34" charset="-120"/>
                        </a:rPr>
                        <a:t>Pausa</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B9B2A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B9B2A6"/>
                      </a:solidFill>
                      <a:prstDash val="solid"/>
                      <a:round/>
                      <a:headEnd type="none" w="med" len="med"/>
                      <a:tailEnd type="none" w="med" len="med"/>
                    </a:lnB>
                    <a:solidFill>
                      <a:srgbClr val="E8DFD0"/>
                    </a:solidFill>
                  </a:tcPr>
                </a:tc>
                <a:tc>
                  <a:txBody>
                    <a:bodyPr/>
                    <a:lstStyle/>
                    <a:p>
                      <a:pPr indent="0" marL="0">
                        <a:lnSpc>
                          <a:spcPts val="2520"/>
                        </a:lnSpc>
                        <a:buNone/>
                      </a:pPr>
                      <a:r>
                        <a:rPr lang="en-US" sz="1800" b="1" dirty="0">
                          <a:solidFill>
                            <a:srgbClr val="1D1430"/>
                          </a:solidFill>
                          <a:latin typeface="Nunito" pitchFamily="34" charset="0"/>
                          <a:ea typeface="Nunito" pitchFamily="34" charset="-122"/>
                          <a:cs typeface="Nunito" pitchFamily="34" charset="-120"/>
                        </a:rPr>
                        <a:t>Pregunta</a:t>
                      </a:r>
                      <a:endParaRPr lang="en-US" sz="1800" dirty="0">
                        <a:latin typeface="Nunito" charset="0"/>
                        <a:ea typeface="Nunito" charset="0"/>
                        <a:cs typeface="Nunito" charset="0"/>
                      </a:endParaRPr>
                    </a:p>
                  </a:txBody>
                  <a:tcPr marL="80010" marR="80010" marT="80010" marB="80010" anchor="t">
                    <a:lnL w="12700" cap="flat" cmpd="sng" algn="ctr">
                      <a:solidFill>
                        <a:srgbClr val="B9B2A6"/>
                      </a:solidFill>
                      <a:prstDash val="solid"/>
                      <a:round/>
                      <a:headEnd type="none" w="med" len="med"/>
                      <a:tailEnd type="none" w="med" len="med"/>
                    </a:lnL>
                    <a:lnR w="12700" cap="flat" cmpd="sng" algn="ctr">
                      <a:solidFill>
                        <a:srgbClr val="B9B2A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B9B2A6"/>
                      </a:solidFill>
                      <a:prstDash val="solid"/>
                      <a:round/>
                      <a:headEnd type="none" w="med" len="med"/>
                      <a:tailEnd type="none" w="med" len="med"/>
                    </a:lnB>
                    <a:solidFill>
                      <a:srgbClr val="E8DFD0"/>
                    </a:solidFill>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1:38</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B9B2A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8. ¿Qué ves en el espejo del baño?</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B9B2A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2:02</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9. ¿Quién duerme en el segundo piso?</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2:06</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10. ¿Quién está en el tercer piso?</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2:16</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11. ¿Qué ves por la ventana?</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2:20</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12. ¿Se abre la puerta? ¿Hay llave?</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r h="490220">
                <a:tc>
                  <a:txBody>
                    <a:bodyPr/>
                    <a:lstStyle/>
                    <a:p>
                      <a:pPr indent="0" marL="0">
                        <a:lnSpc>
                          <a:spcPts val="2520"/>
                        </a:lnSpc>
                        <a:buNone/>
                      </a:pPr>
                      <a:r>
                        <a:rPr lang="en-US" sz="1800" dirty="0">
                          <a:solidFill>
                            <a:srgbClr val="6B3FB0"/>
                          </a:solidFill>
                          <a:latin typeface="Nunito" pitchFamily="34" charset="0"/>
                          <a:ea typeface="Nunito" pitchFamily="34" charset="-122"/>
                          <a:cs typeface="Nunito" pitchFamily="34" charset="-120"/>
                        </a:rPr>
                        <a:t>2:35</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c>
                  <a:txBody>
                    <a:bodyPr/>
                    <a:lstStyle/>
                    <a:p>
                      <a:pPr indent="0" marL="0">
                        <a:lnSpc>
                          <a:spcPts val="2520"/>
                        </a:lnSpc>
                        <a:buNone/>
                      </a:pPr>
                      <a:r>
                        <a:rPr lang="en-US" sz="1800" dirty="0">
                          <a:solidFill>
                            <a:srgbClr val="1D1430"/>
                          </a:solidFill>
                          <a:latin typeface="Nunito" pitchFamily="34" charset="0"/>
                          <a:ea typeface="Nunito" pitchFamily="34" charset="-122"/>
                          <a:cs typeface="Nunito" pitchFamily="34" charset="-120"/>
                        </a:rPr>
                        <a:t>13. ¿Qué hay en el ático?</a:t>
                      </a:r>
                      <a:endParaRPr lang="en-US" sz="1800" dirty="0">
                        <a:latin typeface="Nunito" charset="0"/>
                        <a:ea typeface="Nunito" charset="0"/>
                        <a:cs typeface="Nunito" charset="0"/>
                      </a:endParaRPr>
                    </a:p>
                  </a:txBody>
                  <a:tcPr marL="80010" marR="80010" marT="80010" marB="80010" anchor="t">
                    <a:lnL w="12700" cap="flat" cmpd="sng" algn="ctr">
                      <a:solidFill>
                        <a:srgbClr val="C4C0B6"/>
                      </a:solidFill>
                      <a:prstDash val="solid"/>
                      <a:round/>
                      <a:headEnd type="none" w="med" len="med"/>
                      <a:tailEnd type="none" w="med" len="med"/>
                    </a:lnL>
                    <a:lnR w="12700" cap="flat" cmpd="sng" algn="ctr">
                      <a:solidFill>
                        <a:srgbClr val="C4C0B6"/>
                      </a:solidFill>
                      <a:prstDash val="solid"/>
                      <a:round/>
                      <a:headEnd type="none" w="med" len="med"/>
                      <a:tailEnd type="none" w="med" len="med"/>
                    </a:lnR>
                    <a:lnT w="12700" cap="flat" cmpd="sng" algn="ctr">
                      <a:solidFill>
                        <a:srgbClr val="C4C0B6"/>
                      </a:solidFill>
                      <a:prstDash val="solid"/>
                      <a:round/>
                      <a:headEnd type="none" w="med" len="med"/>
                      <a:tailEnd type="none" w="med" len="med"/>
                    </a:lnT>
                    <a:lnB w="12700" cap="flat" cmpd="sng" algn="ctr">
                      <a:solidFill>
                        <a:srgbClr val="C4C0B6"/>
                      </a:solidFill>
                      <a:prstDash val="solid"/>
                      <a:round/>
                      <a:headEnd type="none" w="med" len="med"/>
                      <a:tailEnd type="none" w="med" len="med"/>
                    </a:lnB>
                  </a:tcPr>
                </a:tc>
              </a:tr>
            </a:tbl>
          </a:graphicData>
        </a:graphic>
      </p:graphicFrame>
      <p:sp>
        <p:nvSpPr>
          <p:cNvPr id="5" name="Text 2"/>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5D80"/>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6B3FB0"/>
        </a:solidFill>
      </p:bgPr>
    </p:bg>
    <p:spTree>
      <p:nvGrpSpPr>
        <p:cNvPr id="1" name=""/>
        <p:cNvGrpSpPr/>
        <p:nvPr/>
      </p:nvGrpSpPr>
      <p:grpSpPr>
        <a:xfrm>
          <a:off x="0" y="0"/>
          <a:ext cx="0" cy="0"/>
          <a:chOff x="0" y="0"/>
          <a:chExt cx="0" cy="0"/>
        </a:xfrm>
      </p:grpSpPr>
      <p:sp>
        <p:nvSpPr>
          <p:cNvPr id="2" name="Text 0"/>
          <p:cNvSpPr/>
          <p:nvPr/>
        </p:nvSpPr>
        <p:spPr>
          <a:xfrm>
            <a:off x="812800" y="2570479"/>
            <a:ext cx="10883392"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C14E"/>
                </a:solidFill>
                <a:latin typeface="Nunito" pitchFamily="34" charset="0"/>
                <a:ea typeface="Nunito" pitchFamily="34" charset="-122"/>
                <a:cs typeface="Nunito" pitchFamily="34" charset="-120"/>
              </a:rPr>
              <a:t>Preguntas sorpresa</a:t>
            </a:r>
            <a:endParaRPr lang="en-US" sz="1600" dirty="0"/>
          </a:p>
        </p:txBody>
      </p:sp>
      <p:sp>
        <p:nvSpPr>
          <p:cNvPr id="3" name="Text 1"/>
          <p:cNvSpPr/>
          <p:nvPr>
            <p:ph type="title"/>
          </p:nvPr>
        </p:nvSpPr>
        <p:spPr>
          <a:xfrm>
            <a:off x="812800" y="3058164"/>
            <a:ext cx="10883392" cy="695960"/>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F6F0E4"/>
                </a:solidFill>
                <a:latin typeface="Fredoka" pitchFamily="18" charset="0"/>
                <a:ea typeface="Fredoka" pitchFamily="18" charset="-122"/>
                <a:cs typeface="Fredoka" pitchFamily="18" charset="-120"/>
              </a:rPr>
              <a:t>¿Sois buenos detectives?</a:t>
            </a:r>
            <a:endParaRPr lang="en-US" sz="4800" dirty="0"/>
          </a:p>
        </p:txBody>
      </p:sp>
      <p:sp>
        <p:nvSpPr>
          <p:cNvPr id="4" name="Text 2"/>
          <p:cNvSpPr/>
          <p:nvPr/>
        </p:nvSpPr>
        <p:spPr>
          <a:xfrm>
            <a:off x="812800" y="3931921"/>
            <a:ext cx="1088339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ECE3FA"/>
                </a:solidFill>
                <a:latin typeface="Nunito" pitchFamily="34" charset="0"/>
                <a:ea typeface="Nunito" pitchFamily="34" charset="-122"/>
                <a:cs typeface="Nunito" pitchFamily="34" charset="-120"/>
              </a:rPr>
              <a:t>Estas cosas no están en la canción. ¡Pero sí están en el vídeo!</a:t>
            </a:r>
            <a:endParaRPr lang="en-US" sz="2000" dirty="0"/>
          </a:p>
        </p:txBody>
      </p:sp>
      <p:sp>
        <p:nvSpPr>
          <p:cNvPr id="5" name="Text 3"/>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E6DBF7"/>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D1430"/>
        </a:solidFill>
      </p:bgPr>
    </p:bg>
    <p:spTree>
      <p:nvGrpSpPr>
        <p:cNvPr id="1" name=""/>
        <p:cNvGrpSpPr/>
        <p:nvPr/>
      </p:nvGrpSpPr>
      <p:grpSpPr>
        <a:xfrm>
          <a:off x="0" y="0"/>
          <a:ext cx="0" cy="0"/>
          <a:chOff x="0" y="0"/>
          <a:chExt cx="0" cy="0"/>
        </a:xfrm>
      </p:grpSpPr>
      <p:sp>
        <p:nvSpPr>
          <p:cNvPr id="2" name="Text 0"/>
          <p:cNvSpPr/>
          <p:nvPr/>
        </p:nvSpPr>
        <p:spPr>
          <a:xfrm>
            <a:off x="812800" y="2505708"/>
            <a:ext cx="10883392"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C14E"/>
                </a:solidFill>
                <a:latin typeface="Nunito" pitchFamily="34" charset="0"/>
                <a:ea typeface="Nunito" pitchFamily="34" charset="-122"/>
                <a:cs typeface="Nunito" pitchFamily="34" charset="-120"/>
              </a:rPr>
              <a:t>Sorpresa 1</a:t>
            </a:r>
            <a:endParaRPr lang="en-US" sz="1600" dirty="0"/>
          </a:p>
        </p:txBody>
      </p:sp>
      <p:sp>
        <p:nvSpPr>
          <p:cNvPr id="3" name="Text 1"/>
          <p:cNvSpPr/>
          <p:nvPr>
            <p:ph type="title"/>
          </p:nvPr>
        </p:nvSpPr>
        <p:spPr>
          <a:xfrm>
            <a:off x="812800" y="2993392"/>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0E4"/>
                </a:solidFill>
                <a:latin typeface="Fredoka" pitchFamily="18" charset="0"/>
                <a:ea typeface="Fredoka" pitchFamily="18" charset="-122"/>
                <a:cs typeface="Fredoka" pitchFamily="18" charset="-120"/>
              </a:rPr>
              <a:t>¿Qué </a:t>
            </a:r>
            <a:r>
              <a:rPr lang="en-US" sz="6000" b="1" i="0" dirty="0">
                <a:solidFill>
                  <a:srgbClr val="F2A23A"/>
                </a:solidFill>
                <a:latin typeface="Fredoka" pitchFamily="18" charset="0"/>
                <a:ea typeface="Fredoka" pitchFamily="18" charset="-122"/>
                <a:cs typeface="Fredoka" pitchFamily="18" charset="-120"/>
              </a:rPr>
              <a:t>día</a:t>
            </a:r>
            <a:r>
              <a:rPr lang="en-US" sz="6000" b="1" i="0" dirty="0">
                <a:solidFill>
                  <a:srgbClr val="F6F0E4"/>
                </a:solidFill>
                <a:latin typeface="Fredoka" pitchFamily="18" charset="0"/>
                <a:ea typeface="Fredoka" pitchFamily="18" charset="-122"/>
                <a:cs typeface="Fredoka" pitchFamily="18" charset="-120"/>
              </a:rPr>
              <a:t> es en el vídeo?</a:t>
            </a:r>
            <a:endParaRPr lang="en-US" sz="6000" dirty="0"/>
          </a:p>
        </p:txBody>
      </p:sp>
      <p:sp>
        <p:nvSpPr>
          <p:cNvPr id="4" name="Text 2"/>
          <p:cNvSpPr/>
          <p:nvPr/>
        </p:nvSpPr>
        <p:spPr>
          <a:xfrm>
            <a:off x="812800" y="3996692"/>
            <a:ext cx="1088339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D9CDEE"/>
                </a:solidFill>
                <a:latin typeface="Nunito" pitchFamily="34" charset="0"/>
                <a:ea typeface="Nunito" pitchFamily="34" charset="-122"/>
                <a:cs typeface="Nunito" pitchFamily="34" charset="-120"/>
              </a:rPr>
              <a:t>Pista: mira la cámara.</a:t>
            </a:r>
            <a:endParaRPr lang="en-US" sz="2000" dirty="0"/>
          </a:p>
        </p:txBody>
      </p:sp>
      <p:sp>
        <p:nvSpPr>
          <p:cNvPr id="5" name="Text 3"/>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D1430"/>
        </a:solidFill>
      </p:bgPr>
    </p:bg>
    <p:spTree>
      <p:nvGrpSpPr>
        <p:cNvPr id="1" name=""/>
        <p:cNvGrpSpPr/>
        <p:nvPr/>
      </p:nvGrpSpPr>
      <p:grpSpPr>
        <a:xfrm>
          <a:off x="0" y="0"/>
          <a:ext cx="0" cy="0"/>
          <a:chOff x="0" y="0"/>
          <a:chExt cx="0" cy="0"/>
        </a:xfrm>
      </p:grpSpPr>
      <p:sp>
        <p:nvSpPr>
          <p:cNvPr id="2" name="Text 0"/>
          <p:cNvSpPr/>
          <p:nvPr/>
        </p:nvSpPr>
        <p:spPr>
          <a:xfrm>
            <a:off x="812800" y="2105658"/>
            <a:ext cx="10883392"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C14E"/>
                </a:solidFill>
                <a:latin typeface="Nunito" pitchFamily="34" charset="0"/>
                <a:ea typeface="Nunito" pitchFamily="34" charset="-122"/>
                <a:cs typeface="Nunito" pitchFamily="34" charset="-120"/>
              </a:rPr>
              <a:t>Sorpresa 2</a:t>
            </a:r>
            <a:endParaRPr lang="en-US" sz="1600" dirty="0"/>
          </a:p>
        </p:txBody>
      </p:sp>
      <p:sp>
        <p:nvSpPr>
          <p:cNvPr id="3" name="Text 1"/>
          <p:cNvSpPr/>
          <p:nvPr>
            <p:ph type="title"/>
          </p:nvPr>
        </p:nvSpPr>
        <p:spPr>
          <a:xfrm>
            <a:off x="812800" y="2593342"/>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0E4"/>
                </a:solidFill>
                <a:latin typeface="Fredoka" pitchFamily="18" charset="0"/>
                <a:ea typeface="Fredoka" pitchFamily="18" charset="-122"/>
                <a:cs typeface="Fredoka" pitchFamily="18" charset="-120"/>
              </a:rPr>
              <a:t>¿Dónde está </a:t>
            </a:r>
            <a:r>
              <a:rPr lang="en-US" sz="6000" b="1" i="0" dirty="0">
                <a:solidFill>
                  <a:srgbClr val="9BE36A"/>
                </a:solidFill>
                <a:latin typeface="Fredoka" pitchFamily="18" charset="0"/>
                <a:ea typeface="Fredoka" pitchFamily="18" charset="-122"/>
                <a:cs typeface="Fredoka" pitchFamily="18" charset="-120"/>
              </a:rPr>
              <a:t>el gato</a:t>
            </a:r>
            <a:r>
              <a:rPr lang="en-US" sz="6000" b="1" i="0" dirty="0">
                <a:solidFill>
                  <a:srgbClr val="F6F0E4"/>
                </a:solidFill>
                <a:latin typeface="Fredoka" pitchFamily="18" charset="0"/>
                <a:ea typeface="Fredoka" pitchFamily="18" charset="-122"/>
                <a:cs typeface="Fredoka" pitchFamily="18" charset="-120"/>
              </a:rPr>
              <a:t> en el salón?</a:t>
            </a:r>
            <a:endParaRPr lang="en-US" sz="6000" dirty="0"/>
          </a:p>
        </p:txBody>
      </p:sp>
      <p:sp>
        <p:nvSpPr>
          <p:cNvPr id="4" name="Text 2"/>
          <p:cNvSpPr/>
          <p:nvPr/>
        </p:nvSpPr>
        <p:spPr>
          <a:xfrm>
            <a:off x="812800" y="4396742"/>
            <a:ext cx="1088339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D9CDEE"/>
                </a:solidFill>
                <a:latin typeface="Nunito" pitchFamily="34" charset="0"/>
                <a:ea typeface="Nunito" pitchFamily="34" charset="-122"/>
                <a:cs typeface="Nunito" pitchFamily="34" charset="-120"/>
              </a:rPr>
              <a:t>Pista: es negro y tiene los ojos verdes.</a:t>
            </a:r>
            <a:endParaRPr lang="en-US" sz="2000" dirty="0"/>
          </a:p>
        </p:txBody>
      </p:sp>
      <p:sp>
        <p:nvSpPr>
          <p:cNvPr id="5" name="Text 3"/>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D1430"/>
        </a:solidFill>
      </p:bgPr>
    </p:bg>
    <p:spTree>
      <p:nvGrpSpPr>
        <p:cNvPr id="1" name=""/>
        <p:cNvGrpSpPr/>
        <p:nvPr/>
      </p:nvGrpSpPr>
      <p:grpSpPr>
        <a:xfrm>
          <a:off x="0" y="0"/>
          <a:ext cx="0" cy="0"/>
          <a:chOff x="0" y="0"/>
          <a:chExt cx="0" cy="0"/>
        </a:xfrm>
      </p:grpSpPr>
      <p:sp>
        <p:nvSpPr>
          <p:cNvPr id="2" name="Text 0"/>
          <p:cNvSpPr/>
          <p:nvPr/>
        </p:nvSpPr>
        <p:spPr>
          <a:xfrm>
            <a:off x="812800" y="2105658"/>
            <a:ext cx="10883392"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C14E"/>
                </a:solidFill>
                <a:latin typeface="Nunito" pitchFamily="34" charset="0"/>
                <a:ea typeface="Nunito" pitchFamily="34" charset="-122"/>
                <a:cs typeface="Nunito" pitchFamily="34" charset="-120"/>
              </a:rPr>
              <a:t>Sorpresa 3</a:t>
            </a:r>
            <a:endParaRPr lang="en-US" sz="1600" dirty="0"/>
          </a:p>
        </p:txBody>
      </p:sp>
      <p:sp>
        <p:nvSpPr>
          <p:cNvPr id="3" name="Text 1"/>
          <p:cNvSpPr/>
          <p:nvPr>
            <p:ph type="title"/>
          </p:nvPr>
        </p:nvSpPr>
        <p:spPr>
          <a:xfrm>
            <a:off x="812800" y="2593342"/>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0E4"/>
                </a:solidFill>
                <a:latin typeface="Fredoka" pitchFamily="18" charset="0"/>
                <a:ea typeface="Fredoka" pitchFamily="18" charset="-122"/>
                <a:cs typeface="Fredoka" pitchFamily="18" charset="-120"/>
              </a:rPr>
              <a:t>En la fiesta, ¿qué hay </a:t>
            </a:r>
            <a:r>
              <a:rPr lang="en-US" sz="6000" b="1" i="0" dirty="0">
                <a:solidFill>
                  <a:srgbClr val="C9A0FF"/>
                </a:solidFill>
                <a:latin typeface="Fredoka" pitchFamily="18" charset="0"/>
                <a:ea typeface="Fredoka" pitchFamily="18" charset="-122"/>
                <a:cs typeface="Fredoka" pitchFamily="18" charset="-120"/>
              </a:rPr>
              <a:t>encima del piano</a:t>
            </a:r>
            <a:r>
              <a:rPr lang="en-US" sz="6000" b="1" i="0" dirty="0">
                <a:solidFill>
                  <a:srgbClr val="F6F0E4"/>
                </a:solidFill>
                <a:latin typeface="Fredoka" pitchFamily="18" charset="0"/>
                <a:ea typeface="Fredoka" pitchFamily="18" charset="-122"/>
                <a:cs typeface="Fredoka" pitchFamily="18" charset="-120"/>
              </a:rPr>
              <a:t>?</a:t>
            </a:r>
            <a:endParaRPr lang="en-US" sz="6000" dirty="0"/>
          </a:p>
        </p:txBody>
      </p:sp>
      <p:sp>
        <p:nvSpPr>
          <p:cNvPr id="4" name="Text 2"/>
          <p:cNvSpPr/>
          <p:nvPr/>
        </p:nvSpPr>
        <p:spPr>
          <a:xfrm>
            <a:off x="812800" y="4396742"/>
            <a:ext cx="1088339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D9CDEE"/>
                </a:solidFill>
                <a:latin typeface="Nunito" pitchFamily="34" charset="0"/>
                <a:ea typeface="Nunito" pitchFamily="34" charset="-122"/>
                <a:cs typeface="Nunito" pitchFamily="34" charset="-120"/>
              </a:rPr>
              <a:t>Atención: la fiesta dura solo unos segundos.</a:t>
            </a:r>
            <a:endParaRPr lang="en-US" sz="2000" dirty="0"/>
          </a:p>
        </p:txBody>
      </p:sp>
      <p:sp>
        <p:nvSpPr>
          <p:cNvPr id="5" name="Text 3"/>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D1430"/>
        </a:solidFill>
      </p:bgPr>
    </p:bg>
    <p:spTree>
      <p:nvGrpSpPr>
        <p:cNvPr id="1" name=""/>
        <p:cNvGrpSpPr/>
        <p:nvPr/>
      </p:nvGrpSpPr>
      <p:grpSpPr>
        <a:xfrm>
          <a:off x="0" y="0"/>
          <a:ext cx="0" cy="0"/>
          <a:chOff x="0" y="0"/>
          <a:chExt cx="0" cy="0"/>
        </a:xfrm>
      </p:grpSpPr>
      <p:sp>
        <p:nvSpPr>
          <p:cNvPr id="2" name="Text 0"/>
          <p:cNvSpPr/>
          <p:nvPr/>
        </p:nvSpPr>
        <p:spPr>
          <a:xfrm>
            <a:off x="812800" y="2105658"/>
            <a:ext cx="10883392"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C14E"/>
                </a:solidFill>
                <a:latin typeface="Nunito" pitchFamily="34" charset="0"/>
                <a:ea typeface="Nunito" pitchFamily="34" charset="-122"/>
                <a:cs typeface="Nunito" pitchFamily="34" charset="-120"/>
              </a:rPr>
              <a:t>Sorpresa 4</a:t>
            </a:r>
            <a:endParaRPr lang="en-US" sz="1600" dirty="0"/>
          </a:p>
        </p:txBody>
      </p:sp>
      <p:sp>
        <p:nvSpPr>
          <p:cNvPr id="3" name="Text 1"/>
          <p:cNvSpPr/>
          <p:nvPr>
            <p:ph type="title"/>
          </p:nvPr>
        </p:nvSpPr>
        <p:spPr>
          <a:xfrm>
            <a:off x="812800" y="2593342"/>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0E4"/>
                </a:solidFill>
                <a:latin typeface="Fredoka" pitchFamily="18" charset="0"/>
                <a:ea typeface="Fredoka" pitchFamily="18" charset="-122"/>
                <a:cs typeface="Fredoka" pitchFamily="18" charset="-120"/>
              </a:rPr>
              <a:t>En la fiesta, ¿quién baila </a:t>
            </a:r>
            <a:r>
              <a:rPr lang="en-US" sz="6000" b="1" i="0" dirty="0">
                <a:solidFill>
                  <a:srgbClr val="F2A23A"/>
                </a:solidFill>
                <a:latin typeface="Fredoka" pitchFamily="18" charset="0"/>
                <a:ea typeface="Fredoka" pitchFamily="18" charset="-122"/>
                <a:cs typeface="Fredoka" pitchFamily="18" charset="-120"/>
              </a:rPr>
              <a:t>al lado del piano</a:t>
            </a:r>
            <a:r>
              <a:rPr lang="en-US" sz="6000" b="1" i="0" dirty="0">
                <a:solidFill>
                  <a:srgbClr val="F6F0E4"/>
                </a:solidFill>
                <a:latin typeface="Fredoka" pitchFamily="18" charset="0"/>
                <a:ea typeface="Fredoka" pitchFamily="18" charset="-122"/>
                <a:cs typeface="Fredoka" pitchFamily="18" charset="-120"/>
              </a:rPr>
              <a:t>?</a:t>
            </a:r>
            <a:endParaRPr lang="en-US" sz="6000" dirty="0"/>
          </a:p>
        </p:txBody>
      </p:sp>
      <p:sp>
        <p:nvSpPr>
          <p:cNvPr id="4" name="Text 2"/>
          <p:cNvSpPr/>
          <p:nvPr/>
        </p:nvSpPr>
        <p:spPr>
          <a:xfrm>
            <a:off x="812800" y="4396742"/>
            <a:ext cx="1088339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D9CDEE"/>
                </a:solidFill>
                <a:latin typeface="Nunito" pitchFamily="34" charset="0"/>
                <a:ea typeface="Nunito" pitchFamily="34" charset="-122"/>
                <a:cs typeface="Nunito" pitchFamily="34" charset="-120"/>
              </a:rPr>
              <a:t>Pista: no es una persona… ¿o sí?</a:t>
            </a:r>
            <a:endParaRPr lang="en-US" sz="2000" dirty="0"/>
          </a:p>
        </p:txBody>
      </p:sp>
      <p:sp>
        <p:nvSpPr>
          <p:cNvPr id="5" name="Text 3"/>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D1430"/>
        </a:solidFill>
      </p:bgPr>
    </p:bg>
    <p:spTree>
      <p:nvGrpSpPr>
        <p:cNvPr id="1" name=""/>
        <p:cNvGrpSpPr/>
        <p:nvPr/>
      </p:nvGrpSpPr>
      <p:grpSpPr>
        <a:xfrm>
          <a:off x="0" y="0"/>
          <a:ext cx="0" cy="0"/>
          <a:chOff x="0" y="0"/>
          <a:chExt cx="0" cy="0"/>
        </a:xfrm>
      </p:grpSpPr>
      <p:pic>
        <p:nvPicPr>
          <p:cNvPr id="2" name="Image 0" descr="La cocina de la casa encantada, con una olla de sopa verde en el fuego">    </p:cNvPr>
          <p:cNvPicPr>
            <a:picLocks noChangeAspect="1"/>
          </p:cNvPicPr>
          <p:nvPr/>
        </p:nvPicPr>
        <p:blipFill>
          <a:blip r:embed="rId1"/>
          <a:srcRect l="0" r="0" t="3245" b="3245"/>
          <a:stretch/>
        </p:blipFill>
        <p:spPr>
          <a:xfrm>
            <a:off x="812800" y="1892300"/>
            <a:ext cx="5461000" cy="3073400"/>
          </a:xfrm>
          <a:prstGeom prst="roundRect">
            <a:avLst>
              <a:gd name="adj" fmla="val 4959"/>
            </a:avLst>
          </a:prstGeom>
        </p:spPr>
      </p:pic>
      <p:sp>
        <p:nvSpPr>
          <p:cNvPr id="3" name="Text 0"/>
          <p:cNvSpPr/>
          <p:nvPr/>
        </p:nvSpPr>
        <p:spPr>
          <a:xfrm>
            <a:off x="6731000" y="2106302"/>
            <a:ext cx="4787646"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A23A"/>
                </a:solidFill>
                <a:latin typeface="Nunito" pitchFamily="34" charset="0"/>
                <a:ea typeface="Nunito" pitchFamily="34" charset="-122"/>
                <a:cs typeface="Nunito" pitchFamily="34" charset="-120"/>
              </a:rPr>
              <a:t>En parejas · ¿Qué parte de la casa es?</a:t>
            </a:r>
            <a:endParaRPr lang="en-US" sz="1600" dirty="0"/>
          </a:p>
        </p:txBody>
      </p:sp>
      <p:sp>
        <p:nvSpPr>
          <p:cNvPr id="4" name="Text 1"/>
          <p:cNvSpPr/>
          <p:nvPr/>
        </p:nvSpPr>
        <p:spPr>
          <a:xfrm>
            <a:off x="6731000" y="2568575"/>
            <a:ext cx="4787646" cy="951230"/>
          </a:xfrm>
          <a:prstGeom prst="rect">
            <a:avLst/>
          </a:prstGeom>
          <a:noFill/>
          <a:ln/>
        </p:spPr>
        <p:txBody>
          <a:bodyPr wrap="square" lIns="0" tIns="0" rIns="0" bIns="0" rtlCol="0" anchor="t">
            <a:normAutofit/>
          </a:bodyPr>
          <a:lstStyle/>
          <a:p>
            <a:pPr algn="l" indent="0" marL="0">
              <a:lnSpc>
                <a:spcPts val="2430"/>
              </a:lnSpc>
              <a:buNone/>
            </a:pPr>
            <a:r>
              <a:rPr lang="en-US" sz="1800" b="1" dirty="0">
                <a:solidFill>
                  <a:srgbClr val="F2A23A"/>
                </a:solidFill>
                <a:latin typeface="Nunito" pitchFamily="34" charset="0"/>
                <a:ea typeface="Nunito" pitchFamily="34" charset="-122"/>
                <a:cs typeface="Nunito" pitchFamily="34" charset="-120"/>
              </a:rPr>
              <a:t>A</a:t>
            </a:r>
            <a:r>
              <a:rPr lang="en-US" sz="1800" dirty="0">
                <a:solidFill>
                  <a:srgbClr val="F6F0E4"/>
                </a:solidFill>
                <a:latin typeface="Nunito" pitchFamily="34" charset="0"/>
                <a:ea typeface="Nunito" pitchFamily="34" charset="-122"/>
                <a:cs typeface="Nunito" pitchFamily="34" charset="-120"/>
              </a:rPr>
              <a:t> piensa en una parte de la casa y dice qué hay:</a:t>
            </a:r>
            <a:endParaRPr lang="en-US" sz="1800" dirty="0"/>
          </a:p>
          <a:p>
            <a:pPr algn="l" indent="0" marL="0">
              <a:lnSpc>
                <a:spcPts val="2430"/>
              </a:lnSpc>
              <a:buNone/>
            </a:pPr>
            <a:r>
              <a:rPr lang="en-US" sz="1800" dirty="0">
                <a:solidFill>
                  <a:srgbClr val="F6F0E4"/>
                </a:solidFill>
                <a:latin typeface="Nunito" pitchFamily="34" charset="0"/>
                <a:ea typeface="Nunito" pitchFamily="34" charset="-122"/>
                <a:cs typeface="Nunito" pitchFamily="34" charset="-120"/>
              </a:rPr>
              <a:t>«Aquí hay una sopa y una mesa.»</a:t>
            </a:r>
            <a:endParaRPr lang="en-US" sz="1800" dirty="0"/>
          </a:p>
        </p:txBody>
      </p:sp>
      <p:sp>
        <p:nvSpPr>
          <p:cNvPr id="5" name="Text 2"/>
          <p:cNvSpPr/>
          <p:nvPr/>
        </p:nvSpPr>
        <p:spPr>
          <a:xfrm>
            <a:off x="6731000" y="3672210"/>
            <a:ext cx="4787646" cy="642620"/>
          </a:xfrm>
          <a:prstGeom prst="rect">
            <a:avLst/>
          </a:prstGeom>
          <a:noFill/>
          <a:ln/>
        </p:spPr>
        <p:txBody>
          <a:bodyPr wrap="square" lIns="0" tIns="0" rIns="0" bIns="0" rtlCol="0" anchor="t">
            <a:normAutofit/>
          </a:bodyPr>
          <a:lstStyle/>
          <a:p>
            <a:pPr algn="l" indent="0" marL="0">
              <a:lnSpc>
                <a:spcPts val="2430"/>
              </a:lnSpc>
              <a:buNone/>
            </a:pPr>
            <a:r>
              <a:rPr lang="en-US" sz="1800" b="1" dirty="0">
                <a:solidFill>
                  <a:srgbClr val="F2A23A"/>
                </a:solidFill>
                <a:latin typeface="Nunito" pitchFamily="34" charset="0"/>
                <a:ea typeface="Nunito" pitchFamily="34" charset="-122"/>
                <a:cs typeface="Nunito" pitchFamily="34" charset="-120"/>
              </a:rPr>
              <a:t>B</a:t>
            </a:r>
            <a:r>
              <a:rPr lang="en-US" sz="1800" dirty="0">
                <a:solidFill>
                  <a:srgbClr val="F6F0E4"/>
                </a:solidFill>
                <a:latin typeface="Nunito" pitchFamily="34" charset="0"/>
                <a:ea typeface="Nunito" pitchFamily="34" charset="-122"/>
                <a:cs typeface="Nunito" pitchFamily="34" charset="-120"/>
              </a:rPr>
              <a:t> adivina:</a:t>
            </a:r>
            <a:endParaRPr lang="en-US" sz="1800" dirty="0"/>
          </a:p>
          <a:p>
            <a:pPr algn="l" indent="0" marL="0">
              <a:lnSpc>
                <a:spcPts val="2430"/>
              </a:lnSpc>
              <a:buNone/>
            </a:pPr>
            <a:r>
              <a:rPr lang="en-US" sz="1800" dirty="0">
                <a:solidFill>
                  <a:srgbClr val="F6F0E4"/>
                </a:solidFill>
                <a:latin typeface="Nunito" pitchFamily="34" charset="0"/>
                <a:ea typeface="Nunito" pitchFamily="34" charset="-122"/>
                <a:cs typeface="Nunito" pitchFamily="34" charset="-120"/>
              </a:rPr>
              <a:t>«¿Es la cocina?»</a:t>
            </a:r>
            <a:endParaRPr lang="en-US" sz="1800" dirty="0"/>
          </a:p>
        </p:txBody>
      </p:sp>
      <p:sp>
        <p:nvSpPr>
          <p:cNvPr id="6" name="Text 3"/>
          <p:cNvSpPr/>
          <p:nvPr/>
        </p:nvSpPr>
        <p:spPr>
          <a:xfrm>
            <a:off x="6731000" y="4467225"/>
            <a:ext cx="4787646" cy="3098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D9CDEE"/>
                </a:solidFill>
                <a:latin typeface="Nunito" pitchFamily="34" charset="0"/>
                <a:ea typeface="Nunito" pitchFamily="34" charset="-122"/>
                <a:cs typeface="Nunito" pitchFamily="34" charset="-120"/>
              </a:rPr>
              <a:t>¿Sí? Cambiad.</a:t>
            </a:r>
            <a:endParaRPr lang="en-US" sz="1600" dirty="0"/>
          </a:p>
        </p:txBody>
      </p:sp>
      <p:sp>
        <p:nvSpPr>
          <p:cNvPr id="7" name="Text 4"/>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A99DC2"/>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2A23A"/>
        </a:solidFill>
      </p:bgPr>
    </p:bg>
    <p:spTree>
      <p:nvGrpSpPr>
        <p:cNvPr id="1" name=""/>
        <p:cNvGrpSpPr/>
        <p:nvPr/>
      </p:nvGrpSpPr>
      <p:grpSpPr>
        <a:xfrm>
          <a:off x="0" y="0"/>
          <a:ext cx="0" cy="0"/>
          <a:chOff x="0" y="0"/>
          <a:chExt cx="0" cy="0"/>
        </a:xfrm>
      </p:grpSpPr>
      <p:sp>
        <p:nvSpPr>
          <p:cNvPr id="2" name="Text 0"/>
          <p:cNvSpPr/>
          <p:nvPr/>
        </p:nvSpPr>
        <p:spPr>
          <a:xfrm>
            <a:off x="812800" y="1766577"/>
            <a:ext cx="10883392" cy="30988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D1430"/>
                </a:solidFill>
                <a:latin typeface="Nunito" pitchFamily="34" charset="0"/>
                <a:ea typeface="Nunito" pitchFamily="34" charset="-122"/>
                <a:cs typeface="Nunito" pitchFamily="34" charset="-120"/>
              </a:rPr>
              <a:t>Para terminar</a:t>
            </a:r>
            <a:endParaRPr lang="en-US" sz="1600" dirty="0"/>
          </a:p>
        </p:txBody>
      </p:sp>
      <p:sp>
        <p:nvSpPr>
          <p:cNvPr id="3" name="Text 1"/>
          <p:cNvSpPr/>
          <p:nvPr>
            <p:ph type="title"/>
          </p:nvPr>
        </p:nvSpPr>
        <p:spPr>
          <a:xfrm>
            <a:off x="812800" y="220345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1D1430"/>
                </a:solidFill>
                <a:latin typeface="Fredoka" pitchFamily="18" charset="0"/>
                <a:ea typeface="Fredoka" pitchFamily="18" charset="-122"/>
                <a:cs typeface="Fredoka" pitchFamily="18" charset="-120"/>
              </a:rPr>
              <a:t>¿Y tu casa?</a:t>
            </a:r>
            <a:endParaRPr lang="en-US" sz="6000" dirty="0"/>
          </a:p>
        </p:txBody>
      </p:sp>
      <p:sp>
        <p:nvSpPr>
          <p:cNvPr id="4" name="Text 2"/>
          <p:cNvSpPr/>
          <p:nvPr/>
        </p:nvSpPr>
        <p:spPr>
          <a:xfrm>
            <a:off x="812800" y="3155950"/>
            <a:ext cx="4826000" cy="543560"/>
          </a:xfrm>
          <a:prstGeom prst="roundRect">
            <a:avLst>
              <a:gd name="adj" fmla="val 16355"/>
            </a:avLst>
          </a:prstGeom>
          <a:solidFill>
            <a:srgbClr val="F6F0E4"/>
          </a:solidFill>
          <a:ln/>
        </p:spPr>
        <p:txBody>
          <a:bodyPr wrap="square" lIns="151762" tIns="50162" rIns="17650" bIns="24762" rtlCol="0" anchor="t">
            <a:normAutofit/>
          </a:bodyPr>
          <a:lstStyle/>
          <a:p>
            <a:pPr algn="l" indent="0" marL="0">
              <a:lnSpc>
                <a:spcPts val="3080"/>
              </a:lnSpc>
              <a:buNone/>
            </a:pPr>
            <a:r>
              <a:rPr lang="en-US" sz="2200" dirty="0">
                <a:solidFill>
                  <a:srgbClr val="1D1430"/>
                </a:solidFill>
                <a:latin typeface="Nunito" pitchFamily="34" charset="0"/>
                <a:ea typeface="Nunito" pitchFamily="34" charset="-122"/>
                <a:cs typeface="Nunito" pitchFamily="34" charset="-120"/>
              </a:rPr>
              <a:t>Mi casa tiene … pisos.</a:t>
            </a:r>
            <a:endParaRPr lang="en-US" sz="2200" dirty="0"/>
          </a:p>
        </p:txBody>
      </p:sp>
      <p:sp>
        <p:nvSpPr>
          <p:cNvPr id="5" name="Text 3"/>
          <p:cNvSpPr/>
          <p:nvPr/>
        </p:nvSpPr>
        <p:spPr>
          <a:xfrm>
            <a:off x="812800" y="3851908"/>
            <a:ext cx="4826000" cy="543560"/>
          </a:xfrm>
          <a:prstGeom prst="roundRect">
            <a:avLst>
              <a:gd name="adj" fmla="val 16355"/>
            </a:avLst>
          </a:prstGeom>
          <a:solidFill>
            <a:srgbClr val="F6F0E4"/>
          </a:solidFill>
          <a:ln/>
        </p:spPr>
        <p:txBody>
          <a:bodyPr wrap="square" lIns="151762" tIns="50162" rIns="17650" bIns="24762" rtlCol="0" anchor="t">
            <a:normAutofit/>
          </a:bodyPr>
          <a:lstStyle/>
          <a:p>
            <a:pPr algn="l" indent="0" marL="0">
              <a:lnSpc>
                <a:spcPts val="3080"/>
              </a:lnSpc>
              <a:buNone/>
            </a:pPr>
            <a:r>
              <a:rPr lang="en-US" sz="2200" dirty="0">
                <a:solidFill>
                  <a:srgbClr val="1D1430"/>
                </a:solidFill>
                <a:latin typeface="Nunito" pitchFamily="34" charset="0"/>
                <a:ea typeface="Nunito" pitchFamily="34" charset="-122"/>
                <a:cs typeface="Nunito" pitchFamily="34" charset="-120"/>
              </a:rPr>
              <a:t>Mi habitación está en …</a:t>
            </a:r>
            <a:endParaRPr lang="en-US" sz="2200" dirty="0"/>
          </a:p>
        </p:txBody>
      </p:sp>
      <p:sp>
        <p:nvSpPr>
          <p:cNvPr id="6" name="Text 4"/>
          <p:cNvSpPr/>
          <p:nvPr/>
        </p:nvSpPr>
        <p:spPr>
          <a:xfrm>
            <a:off x="812800" y="4547877"/>
            <a:ext cx="4826000" cy="543560"/>
          </a:xfrm>
          <a:prstGeom prst="roundRect">
            <a:avLst>
              <a:gd name="adj" fmla="val 16355"/>
            </a:avLst>
          </a:prstGeom>
          <a:solidFill>
            <a:srgbClr val="F6F0E4"/>
          </a:solidFill>
          <a:ln/>
        </p:spPr>
        <p:txBody>
          <a:bodyPr wrap="square" lIns="151762" tIns="50162" rIns="17650" bIns="24762" rtlCol="0" anchor="t">
            <a:normAutofit/>
          </a:bodyPr>
          <a:lstStyle/>
          <a:p>
            <a:pPr algn="l" indent="0" marL="0">
              <a:lnSpc>
                <a:spcPts val="3080"/>
              </a:lnSpc>
              <a:buNone/>
            </a:pPr>
            <a:r>
              <a:rPr lang="en-US" sz="2200" dirty="0">
                <a:solidFill>
                  <a:srgbClr val="1D1430"/>
                </a:solidFill>
                <a:latin typeface="Nunito" pitchFamily="34" charset="0"/>
                <a:ea typeface="Nunito" pitchFamily="34" charset="-122"/>
                <a:cs typeface="Nunito" pitchFamily="34" charset="-120"/>
              </a:rPr>
              <a:t>En mi habitación hay …</a:t>
            </a:r>
            <a:endParaRPr lang="en-US" sz="2200" dirty="0"/>
          </a:p>
        </p:txBody>
      </p:sp>
      <p:sp>
        <p:nvSpPr>
          <p:cNvPr id="7" name="Text 5"/>
          <p:cNvSpPr/>
          <p:nvPr/>
        </p:nvSpPr>
        <p:spPr>
          <a:xfrm>
            <a:off x="6408420" y="6238242"/>
            <a:ext cx="497078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1D1430"/>
                </a:solidFill>
                <a:latin typeface="Nunito" pitchFamily="34" charset="0"/>
                <a:ea typeface="Nunito" pitchFamily="34" charset="-122"/>
                <a:cs typeface="Nunito" pitchFamily="34" charset="-120"/>
              </a:rPr>
              <a:t>erikarranz.es · Español A1 · Mi casa</a:t>
            </a:r>
            <a:endParaRPr lang="en-US" sz="1200" dirty="0"/>
          </a:p>
        </p:txBody>
      </p:sp>
    </p:spTree>
  </p:cSld>
  <p:clrMapOvr>
    <a:masterClrMapping/>
  </p:clrMapOvr>
</p:sld>
</file>

<file path=ppt/theme/theme1.xml><?xml version="1.0" encoding="utf-8"?>
<a:theme xmlns:a="http://schemas.openxmlformats.org/drawingml/2006/main" name="Mi casa · Español A1 · erikarranz.es">
  <a:themeElements>
    <a:clrScheme name="Mi casa · Español A1 · erikarranz.es">
      <a:dk1>
        <a:srgbClr val="1D1430"/>
      </a:dk1>
      <a:lt1>
        <a:srgbClr val="F6F0E4"/>
      </a:lt1>
      <a:dk2>
        <a:srgbClr val="332A42"/>
      </a:dk2>
      <a:lt2>
        <a:srgbClr val="C0B9B7"/>
      </a:lt2>
      <a:accent1>
        <a:srgbClr val="9BE36A"/>
      </a:accent1>
      <a:accent2>
        <a:srgbClr val="F2A23A"/>
      </a:accent2>
      <a:accent3>
        <a:srgbClr val="F2C14E"/>
      </a:accent3>
      <a:accent4>
        <a:srgbClr val="6B3FB0"/>
      </a:accent4>
      <a:accent5>
        <a:srgbClr val="8E1B2E"/>
      </a:accent5>
      <a:accent6>
        <a:srgbClr val="A99DC2"/>
      </a:accent6>
      <a:hlink>
        <a:srgbClr val="0563C1"/>
      </a:hlink>
      <a:folHlink>
        <a:srgbClr val="954F72"/>
      </a:folHlink>
    </a:clrScheme>
    <a:fontScheme name="Mi casa · Español A1 · erikarranz.es">
      <a:majorFont>
        <a:latin typeface="Fredok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uni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 casa · Español A1 · erikarranz.es</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Nunito
Copyright 2014 The Nunito Project Authors (https://github.com/googlefonts/nunito)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Fredoka
Copyright 2016 The Fredoka Project Authors (https://github.com/hafontia/Fredoka-One)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Caveat
Copyright 2014 The Caveat Project Authors (https://github.com/googlefonts/caveat)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2026-10-26T18:04:46Z</dcterms:created>
  <dcterms:modified xsi:type="dcterms:W3CDTF">2026-10-26T18:04:46Z</dcterms:modified>
</cp:coreProperties>
</file>