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Presentación para una sesión de 40 minutos con la canción «¿Qué hora es?». La pauta de la sesión (archivo aparte) dice qué diapositiva y qué ejercicio de la ficha toca en cada momento.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Calentamiento (3 min). Señala el reloj de la clase o pide a los alumnos que miren el móvil. Pregunta: «¿Qué hora es?». No corrijas todavía: anota en la pizarra cómo lo dicen. Después: «¿A qué hora empieza la clase? ¿A qué hora termina?».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Vocabulario (ficha, ej. 1). Presenta el reloj, la aguja pequeña y la aguja grande. Es justo lo que dice la primera estrofa de la canción: «La aguja pequeña marca la hora, la grande nos dice los minutos ahora». Los alumnos escriben las palabras en checo.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¿Cómo se dice la hora? (ficha, ej. 2). Con la una usamos ES LA (singular); con las demás horas, SON LAS (plural). Pregunta: «¿Y las doce?» → Son las doce.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estribillo de la canción. Lee los cuatro relojes con la clase y haz el gesto con los brazos como agujas: en punto (brazo arriba), y cuarto (a la derecha), y media (abajo), menos cuarto (a la izquierda). Ese gesto se repite al cantar el estribillo.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Hasta la media sumamos con Y. Son las dos horas que dice la canción: «Son las dos y diez, son las tres y veinte».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«Si pasa la media, cambiamos el juego, usamos el MENOS». Decimos la hora siguiente y restamos los minutos que faltan. Ojo: 5:50 = las SEIS menos diez.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Error típico de los alumnos checos: «půl třetí» es las DOS y media (2:30), no las tres y media. En español miramos la hora que ya ha pasado.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visionado (ficha, ej. 3). Vídeo entero, sin pausas (dura menos de 2 minutos). Después, 1 minuto para comparar con el compañero. Soluciones: la aguja pequeña marca la hora; la grande, los minutos. Orden del estribillo: en punto, y cuarto, y media, menos cuarto. Horas de la canción: las dos y diez y las tres y veinte.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 visionado (ficha, ej. 4). Pausas: 0:24 (fin de la primera estrofa), 0:41 (estribillo), 0:57 (las dos y diez, las tres y veinte), 1:14 (el «menos»). Al final, cantad el estribillo con el gesto de las agujas.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Soluciones del ejercicio 4. Lee la letra en voz alta con la clase antes de cantar.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Práctica (ficha, ej. 5 y 6). Primero, en voz alta con estos cuatro relojes. Soluciones: son las siete y media · es la una y cuarto · son las once menos cuarto · son las diez menos diez. Después, los alumnos hacen los ejercicios 5 (escribir la hora) y 6 (dibujar las agujas).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 día (ficha, ej. 7). Modelo con tu propio horario. Los verbos con «me» (me levanto, me acuesto) se aprenden como bloque. Después, preguntas en parejas: ¿quién se levanta más temprano?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Juego en parejas (ficha, ej. 8). El alumno A tapa la columna de sus horas y pregunta; el B responde con la hora en letras. Después cambian. Practican «¿A qué hora sale…?» / «A las…».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Ronda rápida: cada alumno dice una hora y el siguiente la dibuja con los brazos. Volved a cantar el estribillo con el vídeo (1:14).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8E1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F6F0E4"/>
                </a:solidFill>
                <a:latin typeface="Fredoka"/>
              </a:rPr>
              <a:t>A1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743200"/>
            <a:ext cx="2724912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Canción para aprender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1097280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6600" b="1">
                <a:solidFill>
                  <a:srgbClr val="F6F0E4"/>
                </a:solidFill>
                <a:latin typeface="Fredoka"/>
              </a:rPr>
              <a:t>¿Qué hora </a:t>
            </a:r>
            <a:r>
              <a:rPr sz="6600" b="1">
                <a:solidFill>
                  <a:srgbClr val="F2A23A"/>
                </a:solidFill>
                <a:latin typeface="Fredoka"/>
              </a:rPr>
              <a:t>es?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57200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000" b="0">
                <a:solidFill>
                  <a:srgbClr val="F6F0E4"/>
                </a:solidFill>
                <a:latin typeface="Nunito"/>
              </a:rPr>
              <a:t>Decir la hora: en punto, y cuarto, y media, menos cuarto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94960"/>
            <a:ext cx="100584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0">
                <a:solidFill>
                  <a:srgbClr val="D9CDEE"/>
                </a:solidFill>
                <a:latin typeface="Nunito"/>
              </a:rPr>
              <a:t>Material gratuito para profesores de español · erikarranz.es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1773936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Calentamiento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548640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4800" b="1">
                <a:solidFill>
                  <a:srgbClr val="F6F0E4"/>
                </a:solidFill>
                <a:latin typeface="Fredoka"/>
              </a:rPr>
              <a:t>¿Qué hora es?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0" y="1280160"/>
            <a:ext cx="4572000" cy="2194560"/>
          </a:xfrm>
          <a:prstGeom prst="roundRect">
            <a:avLst>
              <a:gd name="adj" fmla="val 12000"/>
            </a:avLst>
          </a:prstGeom>
          <a:solidFill>
            <a:srgbClr val="2B20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9600" b="1">
                <a:solidFill>
                  <a:srgbClr val="F2C14E"/>
                </a:solidFill>
                <a:latin typeface="Fredoka"/>
              </a:rPr>
              <a:t>16:45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194560"/>
            <a:ext cx="5486400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600" b="0">
                <a:solidFill>
                  <a:srgbClr val="D9CDEE"/>
                </a:solidFill>
                <a:latin typeface="Nunito"/>
              </a:rPr>
              <a:t>¿Qué hora es ahora?</a:t>
            </a:r>
          </a:p>
          <a:p>
            <a:pPr algn="l"/>
            <a:r>
              <a:rPr sz="2600" b="0">
                <a:solidFill>
                  <a:srgbClr val="D9CDEE"/>
                </a:solidFill>
                <a:latin typeface="Nunito"/>
              </a:rPr>
              <a:t>¿A qué hora empieza la clase?</a:t>
            </a:r>
          </a:p>
          <a:p>
            <a:pPr algn="l"/>
            <a:r>
              <a:rPr sz="2600" b="0">
                <a:solidFill>
                  <a:srgbClr val="D9CDEE"/>
                </a:solidFill>
                <a:latin typeface="Nunito"/>
              </a:rPr>
              <a:t>¿A qué hora termina?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Vocabulario · </a:t>
            </a:r>
            <a:r>
              <a:rPr sz="3400" b="1">
                <a:solidFill>
                  <a:srgbClr val="F2C14E"/>
                </a:solidFill>
                <a:latin typeface="Fredoka"/>
              </a:rPr>
              <a:t>el reloj</a:t>
            </a:r>
          </a:p>
        </p:txBody>
      </p:sp>
      <p:pic>
        <p:nvPicPr>
          <p:cNvPr id="4" name="Picture 3" descr="reloj-10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280160"/>
            <a:ext cx="4389120" cy="43891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760720" y="1554480"/>
            <a:ext cx="5120640" cy="128016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1D1430"/>
                </a:solidFill>
                <a:latin typeface="Fredoka"/>
              </a:rPr>
              <a:t>la aguja pequeña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marca la hora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760720" y="3108960"/>
            <a:ext cx="5120640" cy="128016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1D1430"/>
                </a:solidFill>
                <a:latin typeface="Fredoka"/>
              </a:rPr>
              <a:t>la aguja grande</a:t>
            </a:r>
          </a:p>
          <a:p>
            <a:pPr algn="ctr"/>
            <a:r>
              <a:rPr sz="2600" b="1">
                <a:solidFill>
                  <a:srgbClr val="8E1B2E"/>
                </a:solidFill>
                <a:latin typeface="Fredoka"/>
              </a:rPr>
              <a:t>marca los minutos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20" y="475488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400" b="1">
                <a:solidFill>
                  <a:srgbClr val="F2C14E"/>
                </a:solidFill>
                <a:latin typeface="Fredoka"/>
              </a:rPr>
              <a:t>el reloj · la hora · el minuto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¿Es la o son las?</a:t>
            </a:r>
          </a:p>
        </p:txBody>
      </p:sp>
      <p:pic>
        <p:nvPicPr>
          <p:cNvPr id="4" name="Picture 3" descr="reloj-01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1463040"/>
            <a:ext cx="27432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4251960"/>
            <a:ext cx="32918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Es la una.</a:t>
            </a:r>
          </a:p>
        </p:txBody>
      </p:sp>
      <p:pic>
        <p:nvPicPr>
          <p:cNvPr id="6" name="Picture 5" descr="reloj-040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463040"/>
            <a:ext cx="27432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9120" y="4251960"/>
            <a:ext cx="32918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Son las cuatro.</a:t>
            </a:r>
          </a:p>
        </p:txBody>
      </p:sp>
      <p:pic>
        <p:nvPicPr>
          <p:cNvPr id="8" name="Picture 7" descr="reloj-12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1463040"/>
            <a:ext cx="2743200" cy="2743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63840" y="4251960"/>
            <a:ext cx="32918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Son las doce.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El estribillo · </a:t>
            </a:r>
            <a:r>
              <a:rPr sz="3400" b="1">
                <a:solidFill>
                  <a:srgbClr val="F2A23A"/>
                </a:solidFill>
                <a:latin typeface="Fredoka"/>
              </a:rPr>
              <a:t>en punto, y cuarto…</a:t>
            </a:r>
          </a:p>
        </p:txBody>
      </p:sp>
      <p:pic>
        <p:nvPicPr>
          <p:cNvPr id="4" name="Picture 3" descr="reloj-03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54480"/>
            <a:ext cx="2286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" y="3886200"/>
            <a:ext cx="28346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en punto</a:t>
            </a:r>
          </a:p>
        </p:txBody>
      </p:sp>
      <p:pic>
        <p:nvPicPr>
          <p:cNvPr id="6" name="Picture 5" descr="reloj-03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554480"/>
            <a:ext cx="228600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54680" y="3886200"/>
            <a:ext cx="28346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y cuarto</a:t>
            </a:r>
          </a:p>
        </p:txBody>
      </p:sp>
      <p:pic>
        <p:nvPicPr>
          <p:cNvPr id="8" name="Picture 7" descr="reloj-033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554480"/>
            <a:ext cx="2286000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97880" y="3886200"/>
            <a:ext cx="28346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y media</a:t>
            </a:r>
          </a:p>
        </p:txBody>
      </p:sp>
      <p:pic>
        <p:nvPicPr>
          <p:cNvPr id="10" name="Picture 9" descr="reloj-034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5400" y="1554480"/>
            <a:ext cx="22860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641080" y="3886200"/>
            <a:ext cx="283464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menos cuarto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12064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800" b="0">
                <a:solidFill>
                  <a:srgbClr val="D9CDEE"/>
                </a:solidFill>
                <a:latin typeface="Nunito"/>
              </a:rPr>
              <a:t>las tres en punto · las tres y cuarto · las tres y media · las cuatro menos cuarto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Hasta la media: </a:t>
            </a:r>
            <a:r>
              <a:rPr sz="3400" b="1">
                <a:solidFill>
                  <a:srgbClr val="F2C14E"/>
                </a:solidFill>
                <a:latin typeface="Fredoka"/>
              </a:rPr>
              <a:t>y</a:t>
            </a:r>
          </a:p>
        </p:txBody>
      </p:sp>
      <p:pic>
        <p:nvPicPr>
          <p:cNvPr id="4" name="Picture 3" descr="reloj-02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371600"/>
            <a:ext cx="2926080" cy="2926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4480" y="4343400"/>
            <a:ext cx="3474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Son las dos y diez.</a:t>
            </a:r>
          </a:p>
        </p:txBody>
      </p:sp>
      <p:pic>
        <p:nvPicPr>
          <p:cNvPr id="6" name="Picture 5" descr="reloj-03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1371600"/>
            <a:ext cx="2926080" cy="2926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9360" y="4343400"/>
            <a:ext cx="3474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Son las tres y veinte.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Después de la media: </a:t>
            </a:r>
            <a:r>
              <a:rPr sz="3400" b="1">
                <a:solidFill>
                  <a:srgbClr val="F2A23A"/>
                </a:solidFill>
                <a:latin typeface="Fredoka"/>
              </a:rPr>
              <a:t>menos</a:t>
            </a:r>
          </a:p>
        </p:txBody>
      </p:sp>
      <p:pic>
        <p:nvPicPr>
          <p:cNvPr id="4" name="Picture 3" descr="reloj-05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463040"/>
            <a:ext cx="2560320" cy="2560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4069080"/>
            <a:ext cx="310896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las seis menos veinte</a:t>
            </a:r>
          </a:p>
        </p:txBody>
      </p:sp>
      <p:pic>
        <p:nvPicPr>
          <p:cNvPr id="6" name="Picture 5" descr="reloj-05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63040"/>
            <a:ext cx="2560320" cy="2560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7680" y="4069080"/>
            <a:ext cx="310896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las seis menos diez</a:t>
            </a:r>
          </a:p>
        </p:txBody>
      </p:sp>
      <p:pic>
        <p:nvPicPr>
          <p:cNvPr id="8" name="Picture 7" descr="reloj-05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19" y="1463040"/>
            <a:ext cx="2560320" cy="2560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2399" y="4069080"/>
            <a:ext cx="310896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000" b="1">
                <a:solidFill>
                  <a:srgbClr val="F2C14E"/>
                </a:solidFill>
                <a:latin typeface="Fredoka"/>
              </a:rPr>
              <a:t>las seis menos cinco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¡Ojo! ¿Půl třetí?</a:t>
            </a:r>
          </a:p>
        </p:txBody>
      </p:sp>
      <p:pic>
        <p:nvPicPr>
          <p:cNvPr id="4" name="Picture 3" descr="reloj-02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371600"/>
            <a:ext cx="3474720" cy="34747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120640" y="1645920"/>
            <a:ext cx="5669280" cy="1188720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400" b="1">
                <a:solidFill>
                  <a:srgbClr val="1D1430"/>
                </a:solidFill>
                <a:latin typeface="Fredoka"/>
              </a:rPr>
              <a:t>Son las dos y media.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20640" y="3108960"/>
            <a:ext cx="5669280" cy="118872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3000" b="1">
                <a:solidFill>
                  <a:srgbClr val="1D1430"/>
                </a:solidFill>
                <a:latin typeface="Fredoka"/>
              </a:rPr>
              <a:t>půl třetí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20640" y="4480560"/>
            <a:ext cx="566928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400" b="1">
                <a:solidFill>
                  <a:srgbClr val="F28FB0"/>
                </a:solidFill>
                <a:latin typeface="Fredoka"/>
              </a:rPr>
              <a:t>No es «las tres y media».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2130552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Primer visionado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4000" b="1">
                <a:solidFill>
                  <a:srgbClr val="F6F0E4"/>
                </a:solidFill>
                <a:latin typeface="Fredoka"/>
              </a:rPr>
              <a:t>Mira el vídeo y responde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10515600" cy="2743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1. ¿Qué marca la aguja pequeña? ¿Y la grande?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2. Ordena el estribillo: y media · en punto · menos cuarto · y cuarto</a:t>
            </a:r>
          </a:p>
          <a:p>
            <a:pPr algn="l"/>
            <a:r>
              <a:rPr sz="2800" b="0">
                <a:solidFill>
                  <a:srgbClr val="D9CDEE"/>
                </a:solidFill>
                <a:latin typeface="Nunito"/>
              </a:rPr>
              <a:t>3. ¿Qué dos horas dice la canción?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2249424" cy="384048"/>
          </a:xfrm>
          <a:prstGeom prst="roundRect">
            <a:avLst>
              <a:gd name="adj" fmla="val 12000"/>
            </a:avLst>
          </a:prstGeom>
          <a:solidFill>
            <a:srgbClr val="F2A2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Segundo visionado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54864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600" b="1">
                <a:solidFill>
                  <a:srgbClr val="F6F0E4"/>
                </a:solidFill>
                <a:latin typeface="Fredoka"/>
              </a:rPr>
              <a:t>Completa la letra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7772400" cy="43891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La aguja _______ marca la hora,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la _______ nos dice los minutos ahora.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En punto. Y cuarto. Y _______. Menos cuarto.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Decir la hora… ¡no es nada _______!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Son las dos y _______, son las tres y _______.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Si pasa la media, cambiamos el juego,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usamos el «_______» y lo hacemos de nuevo.</a:t>
            </a:r>
          </a:p>
          <a:p>
            <a:pPr algn="l"/>
            <a:r>
              <a:rPr sz="2300" b="0">
                <a:solidFill>
                  <a:srgbClr val="F6F0E4"/>
                </a:solidFill>
                <a:latin typeface="Nunito"/>
              </a:rPr>
              <a:t>Son menos diez… son menos veinte… son menos _______…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03920" y="1828800"/>
            <a:ext cx="2377440" cy="356616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pequeña</a:t>
            </a:r>
          </a:p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grande</a:t>
            </a:r>
          </a:p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media</a:t>
            </a:r>
          </a:p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complicado</a:t>
            </a:r>
          </a:p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diez · veinte</a:t>
            </a:r>
          </a:p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menos</a:t>
            </a:r>
          </a:p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cinco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457200"/>
            <a:ext cx="1417320" cy="384048"/>
          </a:xfrm>
          <a:prstGeom prst="roundRect">
            <a:avLst>
              <a:gd name="adj" fmla="val 12000"/>
            </a:avLst>
          </a:prstGeom>
          <a:solidFill>
            <a:srgbClr val="7BD3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1400" b="1">
                <a:solidFill>
                  <a:srgbClr val="1D1430"/>
                </a:solidFill>
                <a:latin typeface="Nunito"/>
              </a:rPr>
              <a:t>Soluciones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5156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La aguja </a:t>
            </a:r>
            <a:r>
              <a:rPr sz="2400" b="0">
                <a:solidFill>
                  <a:srgbClr val="F2C14E"/>
                </a:solidFill>
                <a:latin typeface="Nunito"/>
              </a:rPr>
              <a:t>pequeña</a:t>
            </a:r>
            <a:r>
              <a:rPr sz="2400" b="0">
                <a:solidFill>
                  <a:srgbClr val="F6F0E4"/>
                </a:solidFill>
                <a:latin typeface="Nunito"/>
              </a:rPr>
              <a:t> marca la hora,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la </a:t>
            </a:r>
            <a:r>
              <a:rPr sz="2400" b="0">
                <a:solidFill>
                  <a:srgbClr val="F2C14E"/>
                </a:solidFill>
                <a:latin typeface="Nunito"/>
              </a:rPr>
              <a:t>grande</a:t>
            </a:r>
            <a:r>
              <a:rPr sz="2400" b="0">
                <a:solidFill>
                  <a:srgbClr val="F6F0E4"/>
                </a:solidFill>
                <a:latin typeface="Nunito"/>
              </a:rPr>
              <a:t> nos dice los minutos ahora.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En punto. Y cuarto. Y </a:t>
            </a:r>
            <a:r>
              <a:rPr sz="2400" b="0">
                <a:solidFill>
                  <a:srgbClr val="F2C14E"/>
                </a:solidFill>
                <a:latin typeface="Nunito"/>
              </a:rPr>
              <a:t>media</a:t>
            </a:r>
            <a:r>
              <a:rPr sz="2400" b="0">
                <a:solidFill>
                  <a:srgbClr val="F6F0E4"/>
                </a:solidFill>
                <a:latin typeface="Nunito"/>
              </a:rPr>
              <a:t>. Menos cuarto.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Decir la hora… ¡no es nada </a:t>
            </a:r>
            <a:r>
              <a:rPr sz="2400" b="0">
                <a:solidFill>
                  <a:srgbClr val="F2C14E"/>
                </a:solidFill>
                <a:latin typeface="Nunito"/>
              </a:rPr>
              <a:t>complicado</a:t>
            </a:r>
            <a:r>
              <a:rPr sz="2400" b="0">
                <a:solidFill>
                  <a:srgbClr val="F6F0E4"/>
                </a:solidFill>
                <a:latin typeface="Nunito"/>
              </a:rPr>
              <a:t>!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Son las dos y </a:t>
            </a:r>
            <a:r>
              <a:rPr sz="2400" b="0">
                <a:solidFill>
                  <a:srgbClr val="F2C14E"/>
                </a:solidFill>
                <a:latin typeface="Nunito"/>
              </a:rPr>
              <a:t>diez</a:t>
            </a:r>
            <a:r>
              <a:rPr sz="2400" b="0">
                <a:solidFill>
                  <a:srgbClr val="F6F0E4"/>
                </a:solidFill>
                <a:latin typeface="Nunito"/>
              </a:rPr>
              <a:t>, son las tres y </a:t>
            </a:r>
            <a:r>
              <a:rPr sz="2400" b="0">
                <a:solidFill>
                  <a:srgbClr val="F2C14E"/>
                </a:solidFill>
                <a:latin typeface="Nunito"/>
              </a:rPr>
              <a:t>veinte</a:t>
            </a:r>
            <a:r>
              <a:rPr sz="2400" b="0">
                <a:solidFill>
                  <a:srgbClr val="F6F0E4"/>
                </a:solidFill>
                <a:latin typeface="Nunito"/>
              </a:rPr>
              <a:t>.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Si pasa la media, cambiamos el juego,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usamos el «</a:t>
            </a:r>
            <a:r>
              <a:rPr sz="2400" b="0">
                <a:solidFill>
                  <a:srgbClr val="F2C14E"/>
                </a:solidFill>
                <a:latin typeface="Nunito"/>
              </a:rPr>
              <a:t>menos</a:t>
            </a:r>
            <a:r>
              <a:rPr sz="2400" b="0">
                <a:solidFill>
                  <a:srgbClr val="F6F0E4"/>
                </a:solidFill>
                <a:latin typeface="Nunito"/>
              </a:rPr>
              <a:t>» y lo hacemos de nuevo.</a:t>
            </a:r>
          </a:p>
          <a:p>
            <a:pPr algn="l"/>
            <a:r>
              <a:rPr sz="2400" b="0">
                <a:solidFill>
                  <a:srgbClr val="F6F0E4"/>
                </a:solidFill>
                <a:latin typeface="Nunito"/>
              </a:rPr>
              <a:t>Son menos diez… son menos veinte… son menos </a:t>
            </a:r>
            <a:r>
              <a:rPr sz="2400" b="0">
                <a:solidFill>
                  <a:srgbClr val="F2C14E"/>
                </a:solidFill>
                <a:latin typeface="Nunito"/>
              </a:rPr>
              <a:t>cinco</a:t>
            </a:r>
            <a:r>
              <a:rPr sz="2400" b="0">
                <a:solidFill>
                  <a:srgbClr val="F6F0E4"/>
                </a:solidFill>
                <a:latin typeface="Nunito"/>
              </a:rPr>
              <a:t>…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¿Qué hora es?</a:t>
            </a:r>
          </a:p>
        </p:txBody>
      </p:sp>
      <p:pic>
        <p:nvPicPr>
          <p:cNvPr id="4" name="Picture 3" descr="reloj-07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54480"/>
            <a:ext cx="2286000" cy="2286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68680" y="4114800"/>
            <a:ext cx="1920240" cy="640080"/>
          </a:xfrm>
          <a:prstGeom prst="roundRect">
            <a:avLst>
              <a:gd name="adj" fmla="val 12000"/>
            </a:avLst>
          </a:prstGeom>
          <a:solidFill>
            <a:srgbClr val="2B20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F2C14E"/>
                </a:solidFill>
                <a:latin typeface="Fredoka"/>
              </a:rPr>
              <a:t>?</a:t>
            </a:r>
          </a:p>
        </p:txBody>
      </p:sp>
      <p:pic>
        <p:nvPicPr>
          <p:cNvPr id="6" name="Picture 5" descr="reloj-01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554480"/>
            <a:ext cx="2286000" cy="2286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611880" y="4114800"/>
            <a:ext cx="1920240" cy="640080"/>
          </a:xfrm>
          <a:prstGeom prst="roundRect">
            <a:avLst>
              <a:gd name="adj" fmla="val 12000"/>
            </a:avLst>
          </a:prstGeom>
          <a:solidFill>
            <a:srgbClr val="2B20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F2C14E"/>
                </a:solidFill>
                <a:latin typeface="Fredoka"/>
              </a:rPr>
              <a:t>?</a:t>
            </a:r>
          </a:p>
        </p:txBody>
      </p:sp>
      <p:pic>
        <p:nvPicPr>
          <p:cNvPr id="8" name="Picture 7" descr="reloj-104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0" y="1554480"/>
            <a:ext cx="2286000" cy="2286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355080" y="4114800"/>
            <a:ext cx="1920240" cy="640080"/>
          </a:xfrm>
          <a:prstGeom prst="roundRect">
            <a:avLst>
              <a:gd name="adj" fmla="val 12000"/>
            </a:avLst>
          </a:prstGeom>
          <a:solidFill>
            <a:srgbClr val="2B20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F2C14E"/>
                </a:solidFill>
                <a:latin typeface="Fredoka"/>
              </a:rPr>
              <a:t>?</a:t>
            </a:r>
          </a:p>
        </p:txBody>
      </p:sp>
      <p:pic>
        <p:nvPicPr>
          <p:cNvPr id="10" name="Picture 9" descr="reloj-095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5400" y="1554480"/>
            <a:ext cx="2286000" cy="22860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9098280" y="4114800"/>
            <a:ext cx="1920240" cy="640080"/>
          </a:xfrm>
          <a:prstGeom prst="roundRect">
            <a:avLst>
              <a:gd name="adj" fmla="val 12000"/>
            </a:avLst>
          </a:prstGeom>
          <a:solidFill>
            <a:srgbClr val="2B20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600" b="1">
                <a:solidFill>
                  <a:srgbClr val="F2C14E"/>
                </a:solidFill>
                <a:latin typeface="Fredoka"/>
              </a:rPr>
              <a:t>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¿A qué hora…?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91440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¿A qué hora te levantas?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Me levanto a las siete.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514600"/>
            <a:ext cx="5303520" cy="91440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¿A qué hora desayunas?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251460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Desayuno a las siete y cuarto.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657600"/>
            <a:ext cx="5303520" cy="91440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¿A qué hora empiezan las clases?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365760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Empiezan a las ocho.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800600"/>
            <a:ext cx="5303520" cy="91440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¿A qué hora te acuestas?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480060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200" b="1">
                <a:solidFill>
                  <a:srgbClr val="1D1430"/>
                </a:solidFill>
                <a:latin typeface="Fredoka"/>
              </a:rPr>
              <a:t>Me acuesto a las diez y media.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3400" b="1">
                <a:solidFill>
                  <a:srgbClr val="F6F0E4"/>
                </a:solidFill>
                <a:latin typeface="Fredoka"/>
              </a:rPr>
              <a:t>En parejas · </a:t>
            </a:r>
            <a:r>
              <a:rPr sz="3400" b="1">
                <a:solidFill>
                  <a:srgbClr val="F2A23A"/>
                </a:solidFill>
                <a:latin typeface="Fredoka"/>
              </a:rPr>
              <a:t>el horario de trenes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1280160"/>
          </a:xfrm>
          <a:prstGeom prst="roundRect">
            <a:avLst>
              <a:gd name="adj" fmla="val 12000"/>
            </a:avLst>
          </a:prstGeom>
          <a:solidFill>
            <a:srgbClr val="F6F0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400" b="1">
                <a:solidFill>
                  <a:srgbClr val="8E1B2E"/>
                </a:solidFill>
                <a:latin typeface="Fredoka"/>
              </a:rPr>
              <a:t>A: </a:t>
            </a:r>
            <a:r>
              <a:rPr sz="2400" b="1">
                <a:solidFill>
                  <a:srgbClr val="1D1430"/>
                </a:solidFill>
                <a:latin typeface="Fredoka"/>
              </a:rPr>
              <a:t>¿A qué hora sale el tren a Brno?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2926080"/>
            <a:ext cx="5120640" cy="1280160"/>
          </a:xfrm>
          <a:prstGeom prst="roundRect">
            <a:avLst>
              <a:gd name="adj" fmla="val 12000"/>
            </a:avLst>
          </a:prstGeom>
          <a:solidFill>
            <a:srgbClr val="D9CD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18288" bIns="18288"/>
          <a:lstStyle/>
          <a:p>
            <a:pPr algn="ctr"/>
            <a:r>
              <a:rPr sz="2400" b="1">
                <a:solidFill>
                  <a:srgbClr val="8E1B2E"/>
                </a:solidFill>
                <a:latin typeface="Fredoka"/>
              </a:rPr>
              <a:t>B: </a:t>
            </a:r>
            <a:r>
              <a:rPr sz="2400" b="1">
                <a:solidFill>
                  <a:srgbClr val="1D1430"/>
                </a:solidFill>
                <a:latin typeface="Fredoka"/>
              </a:rPr>
              <a:t>A las ocho y cuarto.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846320"/>
            <a:ext cx="109728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800" b="0">
                <a:solidFill>
                  <a:srgbClr val="F2C14E"/>
                </a:solidFill>
                <a:latin typeface="Nunito"/>
              </a:rPr>
              <a:t>Brno 8:15 · Pilsen 10:30 · Ostrava 13:40 · Viena 9:45 · Berlín 12:20 · Dresde 14:15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4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589520" y="6446520"/>
            <a:ext cx="4297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/>
            <a:r>
              <a:rPr sz="1000" b="0">
                <a:solidFill>
                  <a:srgbClr val="D9CDEE"/>
                </a:solidFill>
                <a:latin typeface="Nunito"/>
              </a:rPr>
              <a:t>erikarranz.es · Español A1 · ¿Qué hora es?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2880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5400" b="1">
                <a:solidFill>
                  <a:srgbClr val="F6F0E4"/>
                </a:solidFill>
                <a:latin typeface="Fredoka"/>
              </a:rPr>
              <a:t>Decir la hora…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92608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6000" b="1">
                <a:solidFill>
                  <a:srgbClr val="F2A23A"/>
                </a:solidFill>
                <a:latin typeface="Fredoka"/>
              </a:rPr>
              <a:t>¡no es nada complicado!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